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9.xml" ContentType="application/vnd.openxmlformats-officedocument.presentationml.notesSlide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2.xml" ContentType="application/vnd.openxmlformats-officedocument.presentationml.notesSlide+xml"/>
  <Override PartName="/ppt/tags/tag82.xml" ContentType="application/vnd.openxmlformats-officedocument.presentationml.tags+xml"/>
  <Override PartName="/ppt/notesSlides/notesSlide3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5.xml" ContentType="application/vnd.openxmlformats-officedocument.presentationml.notesSlide+xml"/>
  <Override PartName="/ppt/tags/tag87.xml" ContentType="application/vnd.openxmlformats-officedocument.presentationml.tags+xml"/>
  <Override PartName="/ppt/notesSlides/notesSlide36.xml" ContentType="application/vnd.openxmlformats-officedocument.presentationml.notesSlide+xml"/>
  <Override PartName="/ppt/tags/tag88.xml" ContentType="application/vnd.openxmlformats-officedocument.presentationml.tags+xml"/>
  <Override PartName="/ppt/notesSlides/notesSlide37.xml" ContentType="application/vnd.openxmlformats-officedocument.presentationml.notesSlide+xml"/>
  <Override PartName="/ppt/tags/tag89.xml" ContentType="application/vnd.openxmlformats-officedocument.presentationml.tags+xml"/>
  <Override PartName="/ppt/notesSlides/notesSlide38.xml" ContentType="application/vnd.openxmlformats-officedocument.presentationml.notesSlide+xml"/>
  <Override PartName="/ppt/tags/tag90.xml" ContentType="application/vnd.openxmlformats-officedocument.presentationml.tags+xml"/>
  <Override PartName="/ppt/notesSlides/notesSlide39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4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1.xml" ContentType="application/vnd.openxmlformats-officedocument.presentationml.notesSlide+xml"/>
  <Override PartName="/ppt/tags/tag98.xml" ContentType="application/vnd.openxmlformats-officedocument.presentationml.tags+xml"/>
  <Override PartName="/ppt/notesSlides/notesSlide4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65"/>
  </p:notesMasterIdLst>
  <p:handoutMasterIdLst>
    <p:handoutMasterId r:id="rId66"/>
  </p:handoutMasterIdLst>
  <p:sldIdLst>
    <p:sldId id="458" r:id="rId2"/>
    <p:sldId id="516" r:id="rId3"/>
    <p:sldId id="539" r:id="rId4"/>
    <p:sldId id="540" r:id="rId5"/>
    <p:sldId id="541" r:id="rId6"/>
    <p:sldId id="631" r:id="rId7"/>
    <p:sldId id="537" r:id="rId8"/>
    <p:sldId id="634" r:id="rId9"/>
    <p:sldId id="635" r:id="rId10"/>
    <p:sldId id="632" r:id="rId11"/>
    <p:sldId id="633" r:id="rId12"/>
    <p:sldId id="461" r:id="rId13"/>
    <p:sldId id="462" r:id="rId14"/>
    <p:sldId id="511" r:id="rId15"/>
    <p:sldId id="512" r:id="rId16"/>
    <p:sldId id="463" r:id="rId17"/>
    <p:sldId id="464" r:id="rId18"/>
    <p:sldId id="538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7" r:id="rId31"/>
    <p:sldId id="478" r:id="rId32"/>
    <p:sldId id="479" r:id="rId33"/>
    <p:sldId id="480" r:id="rId34"/>
    <p:sldId id="295" r:id="rId35"/>
    <p:sldId id="639" r:id="rId36"/>
    <p:sldId id="481" r:id="rId37"/>
    <p:sldId id="513" r:id="rId38"/>
    <p:sldId id="640" r:id="rId39"/>
    <p:sldId id="514" r:id="rId40"/>
    <p:sldId id="482" r:id="rId41"/>
    <p:sldId id="483" r:id="rId42"/>
    <p:sldId id="484" r:id="rId43"/>
    <p:sldId id="485" r:id="rId44"/>
    <p:sldId id="486" r:id="rId45"/>
    <p:sldId id="517" r:id="rId46"/>
    <p:sldId id="487" r:id="rId47"/>
    <p:sldId id="515" r:id="rId48"/>
    <p:sldId id="518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519" r:id="rId59"/>
    <p:sldId id="497" r:id="rId60"/>
    <p:sldId id="638" r:id="rId61"/>
    <p:sldId id="636" r:id="rId62"/>
    <p:sldId id="637" r:id="rId63"/>
    <p:sldId id="53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1" autoAdjust="0"/>
    <p:restoredTop sz="85298" autoAdjust="0"/>
  </p:normalViewPr>
  <p:slideViewPr>
    <p:cSldViewPr>
      <p:cViewPr varScale="1">
        <p:scale>
          <a:sx n="225" d="100"/>
          <a:sy n="225" d="100"/>
        </p:scale>
        <p:origin x="5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0" d="100"/>
          <a:sy n="140" d="100"/>
        </p:scale>
        <p:origin x="-3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20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3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87D5F-7FE5-45E5-A8FB-6808BE355092}" type="slidenum">
              <a:rPr lang="en-US"/>
              <a:pPr/>
              <a:t>21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A7091-273C-4757-B866-F1179922AF90}" type="slidenum">
              <a:rPr lang="en-US"/>
              <a:pPr/>
              <a:t>22</a:t>
            </a:fld>
            <a:endParaRPr lang="en-US"/>
          </a:p>
        </p:txBody>
      </p:sp>
      <p:sp>
        <p:nvSpPr>
          <p:cNvPr id="92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1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31FBF-D890-4227-94EA-B4D8E419F03F}" type="slidenum">
              <a:rPr lang="en-US"/>
              <a:pPr/>
              <a:t>23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9EDE69-5253-42DB-B9B4-79D543DC169D}" type="slidenum">
              <a:rPr lang="en-US"/>
              <a:pPr/>
              <a:t>24</a:t>
            </a:fld>
            <a:endParaRPr lang="en-US"/>
          </a:p>
        </p:txBody>
      </p:sp>
      <p:sp>
        <p:nvSpPr>
          <p:cNvPr id="92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9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1DDD4-F300-491D-8CA3-50B27CA72482}" type="slidenum">
              <a:rPr lang="en-US"/>
              <a:pPr/>
              <a:t>25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AF869-D8B4-4E79-879D-680B6DFAF6DC}" type="slidenum">
              <a:rPr lang="en-US"/>
              <a:pPr/>
              <a:t>26</a:t>
            </a:fld>
            <a:endParaRPr lang="en-US"/>
          </a:p>
        </p:txBody>
      </p:sp>
      <p:sp>
        <p:nvSpPr>
          <p:cNvPr id="93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945B4F-6643-421D-A46C-C4ACF20FC24A}" type="slidenum">
              <a:rPr lang="en-US"/>
              <a:pPr/>
              <a:t>27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E42354-CBC9-4772-AEDB-7FC95D5B9ADE}" type="slidenum">
              <a:rPr lang="en-US"/>
              <a:pPr/>
              <a:t>28</a:t>
            </a:fld>
            <a:endParaRPr lang="en-US"/>
          </a:p>
        </p:txBody>
      </p:sp>
      <p:sp>
        <p:nvSpPr>
          <p:cNvPr id="93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547C0-C3CD-4BAB-991D-80CB59DF265B}" type="slidenum">
              <a:rPr lang="en-US"/>
              <a:pPr/>
              <a:t>29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18EFA4-336A-4508-B907-322DAF99DE65}" type="slidenum">
              <a:rPr lang="en-US"/>
              <a:pPr/>
              <a:t>30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698C1-AA24-4069-A84B-28DB67054A50}" type="slidenum">
              <a:rPr lang="en-US"/>
              <a:pPr/>
              <a:t>12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B15BA-A5AF-4666-A137-2A7BEE79A6FB}" type="slidenum">
              <a:rPr lang="en-US"/>
              <a:pPr/>
              <a:t>31</a:t>
            </a:fld>
            <a:endParaRPr lang="en-US"/>
          </a:p>
        </p:txBody>
      </p:sp>
      <p:sp>
        <p:nvSpPr>
          <p:cNvPr id="93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8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04D40-61B8-477E-AD67-F4EC390E63F1}" type="slidenum">
              <a:rPr lang="en-US"/>
              <a:pPr/>
              <a:t>32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65AA2-43F8-419C-ACF8-30CBBDD5BED0}" type="slidenum">
              <a:rPr lang="en-US"/>
              <a:pPr/>
              <a:t>33</a:t>
            </a:fld>
            <a:endParaRPr lang="en-US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02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4A70F-FA98-A245-9631-1DCFE75035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16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0B0DC-77DF-415F-9F94-F6F4156B4EA3}" type="slidenum">
              <a:rPr lang="en-US"/>
              <a:pPr/>
              <a:t>36</a:t>
            </a:fld>
            <a:endParaRPr lang="en-US"/>
          </a:p>
        </p:txBody>
      </p:sp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8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E2DCB-4571-46A1-956F-95662E1595FE}" type="slidenum">
              <a:rPr lang="en-US"/>
              <a:pPr/>
              <a:t>37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1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65AA2-43F8-419C-ACF8-30CBBDD5BED0}" type="slidenum">
              <a:rPr lang="en-US"/>
              <a:pPr/>
              <a:t>39</a:t>
            </a:fld>
            <a:endParaRPr lang="en-US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9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E2DCB-4571-46A1-956F-95662E1595FE}" type="slidenum">
              <a:rPr lang="en-US"/>
              <a:pPr/>
              <a:t>40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CCFAA-1860-41F7-A390-23FA2CED6278}" type="slidenum">
              <a:rPr lang="en-US"/>
              <a:pPr/>
              <a:t>41</a:t>
            </a:fld>
            <a:endParaRPr lang="en-US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13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7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059647-4F11-467F-A331-45397E999E40}" type="slidenum">
              <a:rPr lang="en-US"/>
              <a:pPr/>
              <a:t>42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2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24EB4-DDA1-4BEE-AA58-0486B74B0B4D}" type="slidenum">
              <a:rPr lang="en-US"/>
              <a:pPr/>
              <a:t>43</a:t>
            </a:fld>
            <a:endParaRPr lang="en-US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44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45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6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46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47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48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1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43023-23D1-4250-9895-2A09B20FA834}" type="slidenum">
              <a:rPr lang="en-US"/>
              <a:pPr/>
              <a:t>49</a:t>
            </a:fld>
            <a:endParaRPr lang="en-US"/>
          </a:p>
        </p:txBody>
      </p:sp>
      <p:sp>
        <p:nvSpPr>
          <p:cNvPr id="94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2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BE7F7B-9493-4050-BFFB-27CFAD59287F}" type="slidenum">
              <a:rPr lang="en-US"/>
              <a:pPr/>
              <a:t>50</a:t>
            </a:fld>
            <a:endParaRPr lang="en-US"/>
          </a:p>
        </p:txBody>
      </p:sp>
      <p:sp>
        <p:nvSpPr>
          <p:cNvPr id="94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D2065-F47C-4D77-807C-83D8BB6B42FD}" type="slidenum">
              <a:rPr lang="en-US"/>
              <a:pPr/>
              <a:t>51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14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8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020B28-2A55-4754-B819-C0D12CB8782D}" type="slidenum">
              <a:rPr lang="en-US"/>
              <a:pPr/>
              <a:t>52</a:t>
            </a:fld>
            <a:endParaRPr lang="en-US"/>
          </a:p>
        </p:txBody>
      </p:sp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25FD0-999E-443D-8858-1F9C8BC53C9A}" type="slidenum">
              <a:rPr lang="en-US"/>
              <a:pPr/>
              <a:t>53</a:t>
            </a:fld>
            <a:endParaRPr lang="en-US"/>
          </a:p>
        </p:txBody>
      </p:sp>
      <p:sp>
        <p:nvSpPr>
          <p:cNvPr id="97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5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F3DE47-6ADE-4CC8-8D4C-F2046C047A3C}" type="slidenum">
              <a:rPr lang="en-US"/>
              <a:pPr/>
              <a:t>54</a:t>
            </a:fld>
            <a:endParaRPr lang="en-US"/>
          </a:p>
        </p:txBody>
      </p:sp>
      <p:sp>
        <p:nvSpPr>
          <p:cNvPr id="95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69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AAE14-0550-46DC-B297-AB0455709856}" type="slidenum">
              <a:rPr lang="en-US"/>
              <a:pPr/>
              <a:t>55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7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21DFA-67F7-45E6-B6E7-7B8C1EF0267E}" type="slidenum">
              <a:rPr lang="en-US"/>
              <a:pPr/>
              <a:t>56</a:t>
            </a:fld>
            <a:endParaRPr lang="en-US"/>
          </a:p>
        </p:txBody>
      </p:sp>
      <p:sp>
        <p:nvSpPr>
          <p:cNvPr id="95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57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176ED2-D093-44C3-956E-327CEAA9EF24}" type="slidenum">
              <a:rPr lang="en-US"/>
              <a:pPr/>
              <a:t>57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9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58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5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82A046-B1C6-4E51-84E8-31C17C1425D4}" type="slidenum">
              <a:rPr lang="en-US"/>
              <a:pPr/>
              <a:t>59</a:t>
            </a:fld>
            <a:endParaRPr lang="en-US"/>
          </a:p>
        </p:txBody>
      </p:sp>
      <p:sp>
        <p:nvSpPr>
          <p:cNvPr id="95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76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15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17B21-DE23-49F8-9F81-B49F5D0F4A4E}" type="slidenum">
              <a:rPr lang="en-US"/>
              <a:pPr/>
              <a:t>16</a:t>
            </a:fld>
            <a:endParaRPr lang="en-US"/>
          </a:p>
        </p:txBody>
      </p:sp>
      <p:sp>
        <p:nvSpPr>
          <p:cNvPr id="92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A5630-84D0-4BFD-9099-7C0B5668D29A}" type="slidenum">
              <a:rPr lang="en-US"/>
              <a:pPr/>
              <a:t>17</a:t>
            </a:fld>
            <a:endParaRPr lang="en-US"/>
          </a:p>
        </p:txBody>
      </p:sp>
      <p:sp>
        <p:nvSpPr>
          <p:cNvPr id="92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1DA1A-5CFF-4F10-8FD1-81BACB967AD4}" type="slidenum">
              <a:rPr lang="en-US"/>
              <a:pPr/>
              <a:t>19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7676E-B0BB-46AB-8E1E-3F0297F87583}" type="slidenum">
              <a:rPr lang="en-US"/>
              <a:pPr/>
              <a:t>20</a:t>
            </a:fld>
            <a:endParaRPr lang="en-US"/>
          </a:p>
        </p:txBody>
      </p:sp>
      <p:sp>
        <p:nvSpPr>
          <p:cNvPr id="92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C6A7-3275-B444-B5B6-EA8669CB4F21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8C64-1317-4E45-BE06-EEB93FB42AFE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DE0-44B1-FB47-B18A-B1B70D3DBD3F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21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990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619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08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7CD0-230B-7144-A6D9-3E76B53DD417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457-888D-3F43-AF65-18FF39DE3E73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CFD4D-1596-1E4A-B458-E6C2B3C18C46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8DE9-ADE0-704C-AF30-8D8CA93EEE71}" type="datetime1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6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BE19-CA81-7E4D-862D-C2EF19E1E442}" type="datetime1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83CE-D5B3-7E49-85FF-982F58DB050A}" type="datetime1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D5CA-BBB5-DD47-89F5-EB3B2A71C1EF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97BD-267B-2140-83B5-5517B0CA6A17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4920-DEDA-AE45-AD3D-D99F52F25BED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73" r:id="rId12"/>
    <p:sldLayoutId id="2147483774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stine@okstat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AwdkGKmZ0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w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11.emf"/><Relationship Id="rId4" Type="http://schemas.openxmlformats.org/officeDocument/2006/relationships/tags" Target="../tags/tag19.xml"/><Relationship Id="rId9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36.xml"/><Relationship Id="rId7" Type="http://schemas.openxmlformats.org/officeDocument/2006/relationships/oleObject" Target="../embeddings/oleObject3.bin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6.jp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52.xml"/><Relationship Id="rId7" Type="http://schemas.openxmlformats.org/officeDocument/2006/relationships/oleObject" Target="../embeddings/oleObject4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8.emf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62.xml"/><Relationship Id="rId7" Type="http://schemas.openxmlformats.org/officeDocument/2006/relationships/oleObject" Target="../embeddings/oleObject7.bin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24.wmf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tags" Target="../tags/tag76.xml"/><Relationship Id="rId7" Type="http://schemas.openxmlformats.org/officeDocument/2006/relationships/image" Target="../media/image25.wmf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33.w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34.wmf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4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youtube.com/user/jlstin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7" Type="http://schemas.openxmlformats.org/officeDocument/2006/relationships/hyperlink" Target="http://www.sublimetext.com)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om.io)/" TargetMode="External"/><Relationship Id="rId5" Type="http://schemas.openxmlformats.org/officeDocument/2006/relationships/hyperlink" Target="http://www.vim.org/" TargetMode="External"/><Relationship Id="rId4" Type="http://schemas.openxmlformats.org/officeDocument/2006/relationships/hyperlink" Target="http://www.gnu.org/software/ema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rallels.com/landingpage/pd/educa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about" TargetMode="External"/><Relationship Id="rId2" Type="http://schemas.openxmlformats.org/officeDocument/2006/relationships/hyperlink" Target="https://devblogs.microsoft.com/commandline/windows-command-line-the-evolution-of-the-windows-command-lin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828802"/>
            <a:ext cx="7772400" cy="15144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 err="1">
                <a:latin typeface="+mn-lt"/>
              </a:rPr>
              <a:t>SystemVerilog</a:t>
            </a:r>
            <a:r>
              <a:rPr lang="en-US" sz="4400" b="0" dirty="0"/>
              <a:t> (SV)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7D77F69-2F04-9049-9DC4-855456A20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981200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james.stine@okstate.edu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05A88-0AE2-9841-B92A-BB69FC96D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8925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003C-FADB-CB48-9C45-3D9FA50E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600" dirty="0"/>
              <a:t>MGC </a:t>
            </a:r>
            <a:r>
              <a:rPr lang="en-US" sz="3600" dirty="0" err="1"/>
              <a:t>ModelSim</a:t>
            </a:r>
            <a:r>
              <a:rPr lang="en-US" sz="3600" dirty="0"/>
              <a:t> </a:t>
            </a:r>
            <a:r>
              <a:rPr lang="en-US" sz="3600" dirty="0" err="1">
                <a:latin typeface="Courier" pitchFamily="2" charset="0"/>
              </a:rPr>
              <a:t>vsim</a:t>
            </a:r>
            <a:r>
              <a:rPr lang="en-US" sz="3600" dirty="0"/>
              <a:t>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9D57-F114-754B-9545-A8763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8B5C-77DD-A64D-A6B8-385B2D7F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7" y="1752600"/>
            <a:ext cx="8099666" cy="4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D984-9B39-C44A-8748-FEF37913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Coolness!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E07B1-023C-CB4E-983A-0A63CA43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F30AA-DE80-EA48-A4D2-37544FE3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2"/>
            <a:ext cx="7486674" cy="428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F9128-23B0-F04C-98F6-AD41A8D443B7}"/>
              </a:ext>
            </a:extLst>
          </p:cNvPr>
          <p:cNvSpPr/>
          <p:nvPr/>
        </p:nvSpPr>
        <p:spPr>
          <a:xfrm>
            <a:off x="4724400" y="6050603"/>
            <a:ext cx="32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https://youtu.be/5AwdkGKmZ0I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44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Hardware description language (HDL):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specifies logic function only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Computer-aided design (CAD) tool produces or </a:t>
            </a:r>
            <a:r>
              <a:rPr lang="en-US" sz="1800" i="1" dirty="0"/>
              <a:t>synthesizes </a:t>
            </a:r>
            <a:r>
              <a:rPr lang="en-US" sz="1800" dirty="0"/>
              <a:t>the optimized gates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Most commercial designs built using HDLs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Two leading HDLs:</a:t>
            </a:r>
          </a:p>
          <a:p>
            <a:pPr lvl="1">
              <a:lnSpc>
                <a:spcPct val="90000"/>
              </a:lnSpc>
            </a:pPr>
            <a:r>
              <a:rPr lang="en-US" sz="1800" b="1" dirty="0" err="1">
                <a:solidFill>
                  <a:schemeClr val="accent1"/>
                </a:solidFill>
              </a:rPr>
              <a:t>SystemVerilog</a:t>
            </a:r>
            <a:endParaRPr lang="en-US" sz="1800" b="1" dirty="0">
              <a:solidFill>
                <a:schemeClr val="accent1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1800" dirty="0"/>
              <a:t>developed in 1984 by Gateway Design Automation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IEEE standard (1364) in 1995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Extended in 2005 (IEEE STD 1800-2009)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VHDL 2008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Developed in 1981 by the Department of Defense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IEEE standard (1076) in 1987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Updated in 2008 (IEEE STD 1076-2008)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689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HDL to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Simulation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Inputs applied to circuit</a:t>
            </a:r>
            <a:endParaRPr lang="en-US" sz="2200" i="1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Outputs checked for correctness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Millions of dollars saved by debugging in simulation instead of hardware</a:t>
            </a:r>
          </a:p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Synthesis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Transforms HDL code into a </a:t>
            </a:r>
            <a:r>
              <a:rPr lang="en-US" sz="2200" i="1" dirty="0">
                <a:latin typeface="Times New Roman" pitchFamily="18" charset="0"/>
                <a:cs typeface="Arial" charset="0"/>
              </a:rPr>
              <a:t>netlist</a:t>
            </a:r>
            <a:r>
              <a:rPr lang="en-US" sz="2200" dirty="0">
                <a:latin typeface="Times New Roman" pitchFamily="18" charset="0"/>
                <a:cs typeface="Arial" charset="0"/>
              </a:rPr>
              <a:t> describing the hardware (i.e., a list of gates and the wires connecting them)</a:t>
            </a:r>
          </a:p>
          <a:p>
            <a:pPr lvl="1">
              <a:buFontTx/>
              <a:buChar char="–"/>
            </a:pPr>
            <a:endParaRPr lang="en-US" sz="1400" dirty="0">
              <a:latin typeface="Times New Roman" pitchFamily="18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IMPORTANT: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When using a HDL, think of the </a:t>
            </a:r>
            <a:r>
              <a:rPr lang="en-US" sz="2400" b="1" u="sng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hardware</a:t>
            </a:r>
            <a:r>
              <a:rPr lang="en-US" sz="2400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 the HDL should produce.  It is not coding nor should be thought of this way!</a:t>
            </a:r>
          </a:p>
        </p:txBody>
      </p:sp>
    </p:spTree>
    <p:extLst>
      <p:ext uri="{BB962C8B-B14F-4D97-AF65-F5344CB8AC3E}">
        <p14:creationId xmlns:p14="http://schemas.microsoft.com/office/powerpoint/2010/main" val="11818317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Block Diagram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You cannot start an HDL design without a block diagram…period!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SV is a modeling language!</a:t>
            </a:r>
          </a:p>
          <a:p>
            <a:pPr>
              <a:buFontTx/>
              <a:buChar char="•"/>
            </a:pPr>
            <a:r>
              <a:rPr lang="en-US" sz="30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Gajski</a:t>
            </a: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-Kuhn Diagram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Reiterates the process and the work required</a:t>
            </a:r>
          </a:p>
          <a:p>
            <a:pPr lvl="1">
              <a:buFontTx/>
              <a:buChar char="–"/>
            </a:pPr>
            <a:endParaRPr lang="en-US" sz="1400" dirty="0">
              <a:latin typeface="Times New Roman" pitchFamily="18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2" y="4299466"/>
            <a:ext cx="2836627" cy="229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1187" y="4299466"/>
            <a:ext cx="1263875" cy="369332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2438402" y="4484132"/>
            <a:ext cx="2592785" cy="773668"/>
          </a:xfrm>
          <a:prstGeom prst="straightConnector1">
            <a:avLst/>
          </a:prstGeom>
          <a:ln>
            <a:solidFill>
              <a:schemeClr val="tx1">
                <a:alpha val="8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53001" y="5029200"/>
            <a:ext cx="3657600" cy="1477328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Work required for your design (you want to minimize this) is how much the compiler has to wrap around converting from one domain to the other!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Gajski</a:t>
            </a:r>
            <a:r>
              <a:rPr lang="en-US" dirty="0"/>
              <a:t>-Kuhn Y Diagram</a:t>
            </a:r>
          </a:p>
        </p:txBody>
      </p:sp>
    </p:spTree>
    <p:extLst>
      <p:ext uri="{BB962C8B-B14F-4D97-AF65-F5344CB8AC3E}">
        <p14:creationId xmlns:p14="http://schemas.microsoft.com/office/powerpoint/2010/main" val="412740165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7252" y="2069068"/>
            <a:ext cx="0" cy="419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9652" y="2069068"/>
            <a:ext cx="0" cy="419100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854" y="1611868"/>
            <a:ext cx="56938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HDL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652" y="6412468"/>
            <a:ext cx="169634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-214618" y="3406740"/>
            <a:ext cx="106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1366" y="3431754"/>
            <a:ext cx="12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532" y="1600202"/>
            <a:ext cx="7479268" cy="4525963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Synthesis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Forward-moving progress translating HDL into gates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Verification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Backward-moving progress checking to see that synthesis is indeed creating the design we want!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Hardware Compiler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Synthesis is typically handled by hardware compiler.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Translation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Optimization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Mapping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Most Popular Versions:  Synopsys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DesignCompiler</a:t>
            </a:r>
            <a:r>
              <a:rPr lang="en-US" sz="1800" dirty="0">
                <a:latin typeface="Times New Roman" pitchFamily="18" charset="0"/>
                <a:cs typeface="Arial" charset="0"/>
              </a:rPr>
              <a:t>, FPGA manufacturers (Altera, Xilinx,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Actel</a:t>
            </a:r>
            <a:r>
              <a:rPr lang="en-US" sz="1800" dirty="0">
                <a:latin typeface="Times New Roman" pitchFamily="18" charset="0"/>
                <a:cs typeface="Arial" charset="0"/>
              </a:rPr>
              <a:t>), Synopsys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Synplicity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Simulation is not hardware compiling!</a:t>
            </a:r>
          </a:p>
          <a:p>
            <a:pPr marL="1200150" lvl="2" indent="-285750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We will working with simulation this semester!</a:t>
            </a:r>
          </a:p>
          <a:p>
            <a:pPr marL="1200150" lvl="2" indent="-285750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285750" indent="-285750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77367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6980" y="1752600"/>
            <a:ext cx="779362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Three types of Modules: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Behavioral: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describe what a module does at a very high level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Structural: </a:t>
            </a:r>
            <a:r>
              <a:rPr lang="en-US" sz="2600" dirty="0">
                <a:latin typeface="Times New Roman" pitchFamily="18" charset="0"/>
                <a:cs typeface="Arial" charset="0"/>
              </a:rPr>
              <a:t>describe how it is built from simpler modules (</a:t>
            </a: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START HERE!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RTL: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uses structural as a starting block and behavioral-elements to repeat them.</a:t>
            </a:r>
          </a:p>
        </p:txBody>
      </p:sp>
      <p:sp>
        <p:nvSpPr>
          <p:cNvPr id="877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Modules</a:t>
            </a:r>
          </a:p>
        </p:txBody>
      </p:sp>
      <p:graphicFrame>
        <p:nvGraphicFramePr>
          <p:cNvPr id="877573" name="Object 5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54639579"/>
              </p:ext>
            </p:extLst>
          </p:nvPr>
        </p:nvGraphicFramePr>
        <p:xfrm>
          <a:off x="3124200" y="5105402"/>
          <a:ext cx="267959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85920" imgH="491760" progId="Visio.Drawing.6">
                  <p:embed/>
                </p:oleObj>
              </mc:Choice>
              <mc:Fallback>
                <p:oleObj name="VISIO" r:id="rId6" imgW="1285920" imgH="491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105402"/>
                        <a:ext cx="2679598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8749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600200"/>
            <a:ext cx="8229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785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600200"/>
            <a:ext cx="8077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 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7859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81602" y="3447873"/>
            <a:ext cx="3276601" cy="120032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Declaration of input/output can be done within parenthesis or in body of Verilog file (i.e., between module and </a:t>
            </a:r>
            <a:r>
              <a:rPr lang="en-US" dirty="0" err="1"/>
              <a:t>endmodule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2" y="2663589"/>
            <a:ext cx="3276601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Name of Digital Device or Module</a:t>
            </a:r>
          </a:p>
        </p:txBody>
      </p:sp>
      <p:pic>
        <p:nvPicPr>
          <p:cNvPr id="10" name="Picture 9" descr="Dontforget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733800"/>
            <a:ext cx="3095625" cy="27432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3476627" y="2286000"/>
            <a:ext cx="1628775" cy="2819400"/>
          </a:xfrm>
          <a:prstGeom prst="straightConnector1">
            <a:avLst/>
          </a:prstGeom>
          <a:ln>
            <a:solidFill>
              <a:srgbClr val="3366FF">
                <a:alpha val="56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21286" y="4815482"/>
            <a:ext cx="502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put multiple modules in one file or have one module per one file.  There is no right answer and the best option is one that you feel good about.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70188" y="6151359"/>
                <a:ext cx="476976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𝑎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𝑎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88" y="6151359"/>
                <a:ext cx="4769767" cy="440377"/>
              </a:xfrm>
              <a:prstGeom prst="rect">
                <a:avLst/>
              </a:prstGeom>
              <a:blipFill>
                <a:blip r:embed="rId7"/>
                <a:stretch>
                  <a:fillRect l="-2387" t="-22857" r="-531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537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343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Verilog is almost the same as </a:t>
            </a:r>
            <a:r>
              <a:rPr lang="en-US" dirty="0" err="1"/>
              <a:t>SystemVerilog</a:t>
            </a:r>
            <a:r>
              <a:rPr lang="en-US" dirty="0"/>
              <a:t>, but sometimes people switch between the two.</a:t>
            </a:r>
          </a:p>
          <a:p>
            <a:r>
              <a:rPr lang="en-US" dirty="0"/>
              <a:t>You will also hear people say Verilog when they mean SV and vice-versa.</a:t>
            </a:r>
          </a:p>
          <a:p>
            <a:pPr lvl="1"/>
            <a:r>
              <a:rPr lang="en-US" dirty="0"/>
              <a:t>The standard indicates that both are the same even though they are not.</a:t>
            </a:r>
          </a:p>
          <a:p>
            <a:r>
              <a:rPr lang="en-US" dirty="0"/>
              <a:t>The syntax is almost the same except “input” is utilized instead of “input logic”.</a:t>
            </a:r>
          </a:p>
          <a:p>
            <a:pPr lvl="1"/>
            <a:r>
              <a:rPr lang="en-US" dirty="0"/>
              <a:t>Same applies for “output” and “output logic”</a:t>
            </a:r>
          </a:p>
          <a:p>
            <a:r>
              <a:rPr lang="en-US" dirty="0"/>
              <a:t>See Harris/Harris handout on Canvas for Verilog refresher.</a:t>
            </a:r>
          </a:p>
          <a:p>
            <a:r>
              <a:rPr lang="en-US" dirty="0"/>
              <a:t>The only way an EDA software knows the difference is due to the file extension.  </a:t>
            </a:r>
          </a:p>
          <a:p>
            <a:pPr lvl="1"/>
            <a:r>
              <a:rPr lang="en-US" dirty="0"/>
              <a:t>Use .</a:t>
            </a:r>
            <a:r>
              <a:rPr lang="en-US" dirty="0" err="1"/>
              <a:t>sv</a:t>
            </a:r>
            <a:r>
              <a:rPr lang="en-US" dirty="0"/>
              <a:t> for SV</a:t>
            </a:r>
          </a:p>
          <a:p>
            <a:pPr lvl="1"/>
            <a:r>
              <a:rPr lang="en-US" dirty="0"/>
              <a:t>Use .v for Verilog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4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9498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81000" y="2663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94983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2"/>
            <a:ext cx="6553200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9812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462089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Simulation</a:t>
            </a:r>
          </a:p>
        </p:txBody>
      </p:sp>
    </p:spTree>
    <p:extLst>
      <p:ext uri="{BB962C8B-B14F-4D97-AF65-F5344CB8AC3E}">
        <p14:creationId xmlns:p14="http://schemas.microsoft.com/office/powerpoint/2010/main" val="12605100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762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796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533400" y="2663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79622" name="Object 6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53647626"/>
              </p:ext>
            </p:extLst>
          </p:nvPr>
        </p:nvGraphicFramePr>
        <p:xfrm>
          <a:off x="2590800" y="4140200"/>
          <a:ext cx="47244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45385" imgH="1374038" progId="Visio.Drawing.6">
                  <p:embed/>
                </p:oleObj>
              </mc:Choice>
              <mc:Fallback>
                <p:oleObj name="VISIO" r:id="rId9" imgW="2545385" imgH="137403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40200"/>
                        <a:ext cx="4724400" cy="256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2046865"/>
            <a:ext cx="8305800" cy="145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" y="1489158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" y="3530027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accent1"/>
                </a:solidFill>
              </a:rPr>
              <a:t>Synthesis: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Synthesis</a:t>
            </a:r>
          </a:p>
        </p:txBody>
      </p:sp>
    </p:spTree>
    <p:extLst>
      <p:ext uri="{BB962C8B-B14F-4D97-AF65-F5344CB8AC3E}">
        <p14:creationId xmlns:p14="http://schemas.microsoft.com/office/powerpoint/2010/main" val="23675507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SystemVerilog</a:t>
            </a:r>
            <a:r>
              <a:rPr lang="en-US" dirty="0"/>
              <a:t> Syntax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Case sensitive</a:t>
            </a:r>
          </a:p>
          <a:p>
            <a:pPr lvl="1"/>
            <a:r>
              <a:rPr lang="en-US" sz="2400" b="1" dirty="0">
                <a:latin typeface="+mj-lt"/>
              </a:rPr>
              <a:t>Example:</a:t>
            </a:r>
            <a:r>
              <a:rPr lang="en-US" sz="2400" dirty="0">
                <a:latin typeface="Times" pitchFamily="18" charset="0"/>
              </a:rPr>
              <a:t> </a:t>
            </a:r>
            <a:r>
              <a:rPr lang="en-US" sz="2400" dirty="0">
                <a:latin typeface="Courier New" pitchFamily="49" charset="0"/>
              </a:rPr>
              <a:t>reset</a:t>
            </a:r>
            <a:r>
              <a:rPr lang="en-US" sz="2400" dirty="0"/>
              <a:t> and </a:t>
            </a:r>
            <a:r>
              <a:rPr lang="en-US" sz="2400" dirty="0">
                <a:latin typeface="Courier New" pitchFamily="49" charset="0"/>
              </a:rPr>
              <a:t>Reset</a:t>
            </a:r>
            <a:r>
              <a:rPr lang="en-US" sz="2400" dirty="0"/>
              <a:t> are not the same signal.</a:t>
            </a:r>
          </a:p>
          <a:p>
            <a:r>
              <a:rPr lang="en-US" dirty="0"/>
              <a:t>No names that start with numbers </a:t>
            </a:r>
          </a:p>
          <a:p>
            <a:pPr lvl="1"/>
            <a:r>
              <a:rPr lang="en-US" sz="2400" b="1" dirty="0"/>
              <a:t>Example: </a:t>
            </a:r>
            <a:r>
              <a:rPr lang="en-US" sz="2400" dirty="0">
                <a:latin typeface="Courier New" pitchFamily="49" charset="0"/>
              </a:rPr>
              <a:t>2mux</a:t>
            </a:r>
            <a:r>
              <a:rPr lang="en-US" sz="2400" dirty="0"/>
              <a:t> is an invalid name</a:t>
            </a:r>
          </a:p>
          <a:p>
            <a:r>
              <a:rPr lang="en-US" dirty="0"/>
              <a:t>Whitespace ignored</a:t>
            </a:r>
          </a:p>
          <a:p>
            <a:r>
              <a:rPr lang="en-US" dirty="0"/>
              <a:t>Comments: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// single line comment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/* multiline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comment */</a:t>
            </a:r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535723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064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524000"/>
            <a:ext cx="8458200" cy="506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>
                <a:latin typeface="Courier New" pitchFamily="49" charset="0"/>
              </a:rPr>
              <a:t>module and3(input  logic a, b, c,</a:t>
            </a:r>
          </a:p>
          <a:p>
            <a:r>
              <a:rPr lang="en-US" sz="1700" dirty="0">
                <a:latin typeface="Courier New" pitchFamily="49" charset="0"/>
              </a:rPr>
              <a:t>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a &amp; b &amp; c;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(input  logic a,</a:t>
            </a:r>
          </a:p>
          <a:p>
            <a:r>
              <a:rPr lang="en-US" sz="1700" dirty="0">
                <a:latin typeface="Courier New" pitchFamily="49" charset="0"/>
              </a:rPr>
              <a:t>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~a;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nand3(input  logic a, b, c</a:t>
            </a:r>
          </a:p>
          <a:p>
            <a:r>
              <a:rPr lang="en-US" sz="1700" dirty="0">
                <a:latin typeface="Courier New" pitchFamily="49" charset="0"/>
              </a:rPr>
              <a:t> 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logic n1;                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internal signal</a:t>
            </a: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and3 </a:t>
            </a:r>
            <a:r>
              <a:rPr lang="en-US" sz="1700" dirty="0" err="1">
                <a:latin typeface="Courier New" pitchFamily="49" charset="0"/>
              </a:rPr>
              <a:t>andgate</a:t>
            </a:r>
            <a:r>
              <a:rPr lang="en-US" sz="1700" dirty="0">
                <a:latin typeface="Courier New" pitchFamily="49" charset="0"/>
              </a:rPr>
              <a:t>(a, b, c, n1);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</a:t>
            </a:r>
            <a:r>
              <a:rPr lang="en-US" sz="1700" b="1" dirty="0">
                <a:solidFill>
                  <a:srgbClr val="FF6600"/>
                </a:solidFill>
                <a:latin typeface="Courier New" pitchFamily="49" charset="0"/>
              </a:rPr>
              <a:t>instance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of and3</a:t>
            </a:r>
          </a:p>
          <a:p>
            <a:r>
              <a:rPr lang="en-US" sz="170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  inverter(n1, y);    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</a:t>
            </a:r>
            <a:r>
              <a:rPr lang="en-US" sz="1700" b="1" dirty="0">
                <a:solidFill>
                  <a:srgbClr val="FF6600"/>
                </a:solidFill>
                <a:latin typeface="Courier New" pitchFamily="49" charset="0"/>
              </a:rPr>
              <a:t>instance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of inverter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9800" y="2678723"/>
            <a:ext cx="1752600" cy="369332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Hierarchy?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332" y="6413981"/>
            <a:ext cx="385893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Each instance is called an instantiation!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590800" y="6260123"/>
            <a:ext cx="1447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43400" y="3821725"/>
            <a:ext cx="4495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items in a module are concurrent unless other specified! (order not important)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00400" y="4431323"/>
            <a:ext cx="3733800" cy="1295400"/>
          </a:xfrm>
          <a:prstGeom prst="straightConnector1">
            <a:avLst/>
          </a:prstGeom>
          <a:ln>
            <a:solidFill>
              <a:srgbClr val="000000">
                <a:alpha val="3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Modeling - Hierarchy</a:t>
            </a:r>
          </a:p>
        </p:txBody>
      </p:sp>
    </p:spTree>
    <p:extLst>
      <p:ext uri="{BB962C8B-B14F-4D97-AF65-F5344CB8AC3E}">
        <p14:creationId xmlns:p14="http://schemas.microsoft.com/office/powerpoint/2010/main" val="3854945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524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1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6002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gates(input  logic [3:0]  a, b,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output logic [3:0] y1, y2, y3, y4, y5);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/* Five different two-input logic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gates acting on 4-bit busses */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y1 = a &amp; b;    // AND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y2 = a | b;    // 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y3 = a ^ b;    // XOR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y4 = ~(a &amp; b); // NAND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y5 = ~(a | b); // NOR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  </a:t>
            </a:r>
            <a:r>
              <a:rPr lang="en-US" sz="2400" dirty="0">
                <a:cs typeface="Arial" charset="0"/>
              </a:rPr>
              <a:t>          single line comment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/*…*/</a:t>
            </a:r>
            <a:r>
              <a:rPr lang="en-US" sz="2400" dirty="0">
                <a:cs typeface="Arial" charset="0"/>
              </a:rPr>
              <a:t>    multiline comment </a:t>
            </a:r>
          </a:p>
        </p:txBody>
      </p:sp>
      <p:pic>
        <p:nvPicPr>
          <p:cNvPr id="88166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2"/>
            <a:ext cx="3200400" cy="242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6200" y="6096002"/>
            <a:ext cx="50292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[7:0] is a grammar and it is called the Backus-Naur Format (BNF) (many variants  [7..0], [7 </a:t>
            </a:r>
            <a:r>
              <a:rPr lang="en-US" dirty="0" err="1"/>
              <a:t>downto</a:t>
            </a:r>
            <a:r>
              <a:rPr lang="en-US" dirty="0"/>
              <a:t> 0])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24730751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Reduction Operators and RTL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and8(input  logic [7:0] a,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output logic      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assign y = &amp;a;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&amp;a is much easier to write than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assign y = a[7] &amp; a[6] &amp; a[5] &amp; a[4] &amp;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           a[3] &amp; a[2] &amp; a[1] &amp; a[0];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</p:txBody>
      </p:sp>
      <p:pic>
        <p:nvPicPr>
          <p:cNvPr id="882693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2"/>
            <a:ext cx="3581400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2" y="4267200"/>
            <a:ext cx="1714269" cy="369332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Ripping the bus!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62200" y="4495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19600" y="5410202"/>
            <a:ext cx="4572000" cy="120032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with the last example, you can sometimes, you can also let the language work for you when repeating elements – we call this Register Transfer Language or RTL constructs.</a:t>
            </a:r>
          </a:p>
        </p:txBody>
      </p:sp>
    </p:spTree>
    <p:extLst>
      <p:ext uri="{BB962C8B-B14F-4D97-AF65-F5344CB8AC3E}">
        <p14:creationId xmlns:p14="http://schemas.microsoft.com/office/powerpoint/2010/main" val="4110193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Assignment</a:t>
            </a:r>
          </a:p>
        </p:txBody>
      </p:sp>
      <p:sp>
        <p:nvSpPr>
          <p:cNvPr id="883716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mux2(input  </a:t>
            </a:r>
            <a:r>
              <a:rPr lang="en-US" sz="1800" dirty="0">
                <a:latin typeface="Courier New" pitchFamily="49" charset="0"/>
                <a:cs typeface="Arial" charset="0"/>
              </a:rPr>
              <a:t>logic </a:t>
            </a:r>
            <a:r>
              <a:rPr lang="en-US" sz="1800" dirty="0">
                <a:latin typeface="Courier New" pitchFamily="49" charset="0"/>
              </a:rPr>
              <a:t>[3:0] d0, d1,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input  </a:t>
            </a:r>
            <a:r>
              <a:rPr lang="en-US" sz="1800" dirty="0">
                <a:latin typeface="Courier New" pitchFamily="49" charset="0"/>
                <a:cs typeface="Arial" charset="0"/>
              </a:rPr>
              <a:t>logic</a:t>
            </a:r>
            <a:r>
              <a:rPr lang="en-US" sz="1800" dirty="0">
                <a:latin typeface="Courier New" pitchFamily="49" charset="0"/>
              </a:rPr>
              <a:t>       s,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output </a:t>
            </a:r>
            <a:r>
              <a:rPr lang="en-US" sz="1800" dirty="0">
                <a:latin typeface="Courier New" pitchFamily="49" charset="0"/>
                <a:cs typeface="Arial" charset="0"/>
              </a:rPr>
              <a:t>logic </a:t>
            </a:r>
            <a:r>
              <a:rPr lang="en-US" sz="1800" dirty="0">
                <a:latin typeface="Courier New" pitchFamily="49" charset="0"/>
              </a:rPr>
              <a:t>[3:0]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assign y = s ? d1 : d0; 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chemeClr val="accent1"/>
                </a:solidFill>
                <a:latin typeface="Courier New" pitchFamily="49" charset="0"/>
              </a:rPr>
              <a:t>? :</a:t>
            </a:r>
            <a:r>
              <a:rPr lang="en-US" sz="2400" dirty="0">
                <a:solidFill>
                  <a:schemeClr val="accent1"/>
                </a:solidFill>
                <a:latin typeface="Arial" charset="0"/>
              </a:rPr>
              <a:t>      </a:t>
            </a:r>
            <a:r>
              <a:rPr lang="en-US" sz="2400" dirty="0">
                <a:latin typeface="Arial" charset="0"/>
              </a:rPr>
              <a:t>is also called a </a:t>
            </a:r>
            <a:r>
              <a:rPr lang="en-US" sz="2400" i="1" dirty="0">
                <a:latin typeface="Arial" charset="0"/>
              </a:rPr>
              <a:t>ternary operator</a:t>
            </a:r>
            <a:r>
              <a:rPr lang="en-US" sz="2400" dirty="0">
                <a:latin typeface="Arial" charset="0"/>
              </a:rPr>
              <a:t> because it   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</a:rPr>
              <a:t>            operates on 3 inputs: </a:t>
            </a:r>
            <a:r>
              <a:rPr lang="en-US" sz="2400" dirty="0">
                <a:latin typeface="Courier New" pitchFamily="49" charset="0"/>
              </a:rPr>
              <a:t>s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>
                <a:latin typeface="Courier New" pitchFamily="49" charset="0"/>
              </a:rPr>
              <a:t>d1</a:t>
            </a:r>
            <a:r>
              <a:rPr lang="en-US" sz="2400" dirty="0">
                <a:latin typeface="Arial" charset="0"/>
              </a:rPr>
              <a:t>, and </a:t>
            </a:r>
            <a:r>
              <a:rPr lang="en-US" sz="2400" dirty="0">
                <a:latin typeface="Courier New" pitchFamily="49" charset="0"/>
              </a:rPr>
              <a:t>d0</a:t>
            </a:r>
            <a:r>
              <a:rPr lang="en-US" sz="2400" dirty="0">
                <a:latin typeface="Arial" charset="0"/>
              </a:rPr>
              <a:t>.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pic>
        <p:nvPicPr>
          <p:cNvPr id="88371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3" y="3124200"/>
            <a:ext cx="39872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2" y="2438400"/>
            <a:ext cx="2195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RTL construct!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334000" y="2438402"/>
            <a:ext cx="1295400" cy="1825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264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Variables</a:t>
            </a:r>
          </a:p>
        </p:txBody>
      </p:sp>
      <p:sp>
        <p:nvSpPr>
          <p:cNvPr id="884740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</a:t>
            </a:r>
            <a:r>
              <a:rPr lang="en-US" sz="1800" dirty="0" err="1">
                <a:latin typeface="Courier New" pitchFamily="49" charset="0"/>
              </a:rPr>
              <a:t>fulladder</a:t>
            </a:r>
            <a:r>
              <a:rPr lang="en-US" sz="1800" dirty="0">
                <a:latin typeface="Courier New" pitchFamily="49" charset="0"/>
              </a:rPr>
              <a:t>(input  logic a, b,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     output logic s, </a:t>
            </a:r>
            <a:r>
              <a:rPr lang="en-US" sz="1800" dirty="0" err="1">
                <a:latin typeface="Courier New" pitchFamily="49" charset="0"/>
              </a:rPr>
              <a:t>cout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logic p, g;   // internal nodes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p = a ^ b;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g = a &amp; b;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s = p ^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</a:t>
            </a:r>
            <a:r>
              <a:rPr lang="en-US" sz="1800" dirty="0" err="1">
                <a:latin typeface="Courier New" pitchFamily="49" charset="0"/>
              </a:rPr>
              <a:t>cout</a:t>
            </a:r>
            <a:r>
              <a:rPr lang="en-US" sz="1800" dirty="0">
                <a:latin typeface="Courier New" pitchFamily="49" charset="0"/>
              </a:rPr>
              <a:t> = g | (p &amp;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8847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482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84742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390046012"/>
              </p:ext>
            </p:extLst>
          </p:nvPr>
        </p:nvGraphicFramePr>
        <p:xfrm>
          <a:off x="3276600" y="4629707"/>
          <a:ext cx="4613878" cy="1953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604320" imgH="1526040" progId="Visio.Drawing.6">
                  <p:embed/>
                </p:oleObj>
              </mc:Choice>
              <mc:Fallback>
                <p:oleObj name="VISIO" r:id="rId7" imgW="3604320" imgH="152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629707"/>
                        <a:ext cx="4613878" cy="1953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93044" y="2825200"/>
            <a:ext cx="3886200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Popular text editors (e.g., MS Studio Code) have formatting engines, color coding, and other nice options built in.</a:t>
            </a:r>
          </a:p>
        </p:txBody>
      </p:sp>
    </p:spTree>
    <p:extLst>
      <p:ext uri="{BB962C8B-B14F-4D97-AF65-F5344CB8AC3E}">
        <p14:creationId xmlns:p14="http://schemas.microsoft.com/office/powerpoint/2010/main" val="35194253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563683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ICYMI: Internal Variables</a:t>
            </a:r>
          </a:p>
        </p:txBody>
      </p:sp>
      <p:graphicFrame>
        <p:nvGraphicFramePr>
          <p:cNvPr id="885813" name="Group 53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9558994"/>
              </p:ext>
            </p:extLst>
          </p:nvPr>
        </p:nvGraphicFramePr>
        <p:xfrm>
          <a:off x="2098876" y="2205703"/>
          <a:ext cx="6019800" cy="4358640"/>
        </p:xfrm>
        <a:graphic>
          <a:graphicData uri="http://schemas.openxmlformats.org/drawingml/2006/table">
            <a:tbl>
              <a:tblPr/>
              <a:tblGrid>
                <a:gridCol w="254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~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*, /, %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mult, div, mod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+, -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add,sub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&lt;&lt;, &gt;&gt;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shift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&lt;&lt;&lt;, &gt;&gt;&gt;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arithmetic shift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&lt;, &lt;=, &gt;, &gt;=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comparison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==, !=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equal, not equal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8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&amp;, ~&amp;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AND, NAND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^, ~^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XOR, XNOR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|, ~|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OR, NOR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?: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ternary operator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57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9792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5804" name="Rectangle 4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563685"/>
            <a:ext cx="8153400" cy="4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Order of operations :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important part of grammars</a:t>
            </a:r>
          </a:p>
        </p:txBody>
      </p:sp>
      <p:sp>
        <p:nvSpPr>
          <p:cNvPr id="885811" name="Text Box 5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2976" y="2218819"/>
            <a:ext cx="1028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Highest</a:t>
            </a:r>
          </a:p>
        </p:txBody>
      </p:sp>
      <p:sp>
        <p:nvSpPr>
          <p:cNvPr id="885812" name="Text Box 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2552" y="6195011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Lowest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90600" y="2743200"/>
            <a:ext cx="0" cy="335280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21654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752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Variables</a:t>
            </a:r>
          </a:p>
        </p:txBody>
      </p:sp>
      <p:graphicFrame>
        <p:nvGraphicFramePr>
          <p:cNvPr id="886868" name="Group 84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623090"/>
              </p:ext>
            </p:extLst>
          </p:nvPr>
        </p:nvGraphicFramePr>
        <p:xfrm>
          <a:off x="457202" y="3077529"/>
          <a:ext cx="8229601" cy="3628073"/>
        </p:xfrm>
        <a:graphic>
          <a:graphicData uri="http://schemas.openxmlformats.org/drawingml/2006/table">
            <a:tbl>
              <a:tblPr/>
              <a:tblGrid>
                <a:gridCol w="183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# Bits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Base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Stored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b101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unsized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00…0011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b1010_1011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171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d6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o42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octal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34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hAB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hexadecimal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171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42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unsized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42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00…0101010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867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395966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6860" name="Rectangle 7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0053" y="1623221"/>
            <a:ext cx="7772400" cy="124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Format: </a:t>
            </a:r>
            <a:r>
              <a:rPr lang="en-US" sz="26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600" b="1" dirty="0" err="1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'Bvalue</a:t>
            </a:r>
            <a:endParaRPr lang="en-US" sz="2600" b="1" dirty="0">
              <a:solidFill>
                <a:schemeClr val="accent1"/>
              </a:solidFill>
              <a:latin typeface="Times New Roman" pitchFamily="18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latin typeface="Times New Roman" pitchFamily="18" charset="0"/>
                <a:cs typeface="Courier New" pitchFamily="49" charset="0"/>
              </a:rPr>
              <a:t>		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N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= number of bits, 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B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= base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latin typeface="Times New Roman" pitchFamily="18" charset="0"/>
                <a:cs typeface="Courier New" pitchFamily="49" charset="0"/>
              </a:rPr>
              <a:t>		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'B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is optional but recommended (default is decimal)</a:t>
            </a:r>
          </a:p>
        </p:txBody>
      </p:sp>
      <p:pic>
        <p:nvPicPr>
          <p:cNvPr id="2" name="Picture 1" descr="The-Fonz-arthur-fonzarelli-30631370-621-36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77" y="281607"/>
            <a:ext cx="1583025" cy="9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1752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78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5033" y="1905000"/>
            <a:ext cx="8077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assign y = {a[2:1], {3{b[0]}}, a[0], 6</a:t>
            </a:r>
            <a:r>
              <a:rPr lang="en-US" b="1" dirty="0">
                <a:latin typeface="Times New Roman" pitchFamily="18" charset="0"/>
                <a:cs typeface="Courier New" pitchFamily="49" charset="0"/>
              </a:rPr>
              <a:t>'</a:t>
            </a:r>
            <a:r>
              <a:rPr lang="en-US" dirty="0">
                <a:latin typeface="Courier New" pitchFamily="49" charset="0"/>
                <a:cs typeface="Arial" charset="0"/>
              </a:rPr>
              <a:t>b100_010};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b="1" dirty="0">
                <a:latin typeface="Courier New" pitchFamily="49" charset="0"/>
                <a:cs typeface="Arial" charset="0"/>
              </a:rPr>
              <a:t>// if y is a 12-bit signal, the above statement produces: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y = a[2] a[1] b[0] b[0] b[0] a[0] 1 0 0 0 1 0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// underscores (_) are used for formatting only to make it easier to read. </a:t>
            </a:r>
            <a:r>
              <a:rPr lang="en-US" dirty="0" err="1">
                <a:latin typeface="Courier New" pitchFamily="49" charset="0"/>
                <a:cs typeface="Arial" charset="0"/>
              </a:rPr>
              <a:t>SystemVerilog</a:t>
            </a:r>
            <a:r>
              <a:rPr lang="en-US" dirty="0">
                <a:latin typeface="Courier New" pitchFamily="49" charset="0"/>
                <a:cs typeface="Arial" charset="0"/>
              </a:rPr>
              <a:t> ignores them.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7620" y="5002768"/>
            <a:ext cx="436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powerful part of Verilog in my opinion!</a:t>
            </a:r>
          </a:p>
        </p:txBody>
      </p:sp>
    </p:spTree>
    <p:extLst>
      <p:ext uri="{BB962C8B-B14F-4D97-AF65-F5344CB8AC3E}">
        <p14:creationId xmlns:p14="http://schemas.microsoft.com/office/powerpoint/2010/main" val="1904131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lectures will be split into 2 (maybe three), where we will cover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Basics of </a:t>
            </a:r>
            <a:r>
              <a:rPr lang="en-US" dirty="0" err="1"/>
              <a:t>SystemVerilog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what to do and what not to do!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Basics of Testing using </a:t>
            </a:r>
            <a:r>
              <a:rPr lang="en-US" dirty="0" err="1"/>
              <a:t>Testbenches</a:t>
            </a:r>
            <a:r>
              <a:rPr lang="en-US" dirty="0"/>
              <a:t> and good verification schemes.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Tutorial on sample simulation with Mentor Graphics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9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Z: Floating Output</a:t>
            </a:r>
          </a:p>
        </p:txBody>
      </p:sp>
      <p:graphicFrame>
        <p:nvGraphicFramePr>
          <p:cNvPr id="889863" name="Object 7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1690347"/>
              </p:ext>
            </p:extLst>
          </p:nvPr>
        </p:nvGraphicFramePr>
        <p:xfrm>
          <a:off x="2089019" y="4197351"/>
          <a:ext cx="5014193" cy="123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332800" imgH="576360" progId="Visio.Drawing.6">
                  <p:embed/>
                </p:oleObj>
              </mc:Choice>
              <mc:Fallback>
                <p:oleObj name="VISIO" r:id="rId7" imgW="2332800" imgH="576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019" y="4197351"/>
                        <a:ext cx="5014193" cy="1239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9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7514" y="2343726"/>
            <a:ext cx="8077200" cy="185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tristate(input  </a:t>
            </a:r>
            <a:r>
              <a:rPr lang="en-US" dirty="0">
                <a:latin typeface="Courier New" pitchFamily="49" charset="0"/>
              </a:rPr>
              <a:t>logic </a:t>
            </a:r>
            <a:r>
              <a:rPr lang="en-US" dirty="0">
                <a:latin typeface="Courier New" pitchFamily="49" charset="0"/>
                <a:cs typeface="Arial" charset="0"/>
              </a:rPr>
              <a:t>[3:0] a,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 input  </a:t>
            </a:r>
            <a:r>
              <a:rPr lang="en-US" dirty="0">
                <a:latin typeface="Courier New" pitchFamily="49" charset="0"/>
              </a:rPr>
              <a:t>logic</a:t>
            </a:r>
            <a:r>
              <a:rPr lang="en-US" dirty="0">
                <a:latin typeface="Courier New" pitchFamily="49" charset="0"/>
                <a:cs typeface="Arial" charset="0"/>
              </a:rPr>
              <a:t>       en,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 output </a:t>
            </a:r>
            <a:r>
              <a:rPr lang="en-US" dirty="0">
                <a:latin typeface="Courier New" pitchFamily="49" charset="0"/>
              </a:rPr>
              <a:t>logic </a:t>
            </a:r>
            <a:r>
              <a:rPr lang="en-US" dirty="0">
                <a:latin typeface="Courier New" pitchFamily="49" charset="0"/>
                <a:cs typeface="Arial" charset="0"/>
              </a:rPr>
              <a:t>[3:0]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 = en ? a : 4'b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z</a:t>
            </a:r>
            <a:r>
              <a:rPr lang="en-US" dirty="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7514" y="1758952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79236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Delays</a:t>
            </a:r>
          </a:p>
        </p:txBody>
      </p:sp>
      <p:sp>
        <p:nvSpPr>
          <p:cNvPr id="890884" name="Rectangle 4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600201"/>
            <a:ext cx="5562600" cy="27432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logic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, n1, n2, n3;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#1 {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} = ~{a, b, c};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n1 =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n2 = a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</a:rPr>
              <a:t>endmodule</a:t>
            </a:r>
            <a:r>
              <a:rPr lang="en-US" sz="1600" dirty="0">
                <a:latin typeface="Courier New" pitchFamily="49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1" y="5282010"/>
            <a:ext cx="7619998" cy="523220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Delays are indicated from its </a:t>
            </a:r>
            <a:r>
              <a:rPr lang="en-US" sz="2800" u="sng" dirty="0"/>
              <a:t>previous</a:t>
            </a:r>
            <a:r>
              <a:rPr lang="en-US" sz="2800" dirty="0"/>
              <a:t> declaration!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199" y="3234253"/>
            <a:ext cx="29718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does the last statement actually execute?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4" y="3557417"/>
            <a:ext cx="495299" cy="305764"/>
            <a:chOff x="228602" y="3557417"/>
            <a:chExt cx="495299" cy="305764"/>
          </a:xfrm>
        </p:grpSpPr>
        <p:cxnSp>
          <p:nvCxnSpPr>
            <p:cNvPr id="6" name="Elbow Connector 5"/>
            <p:cNvCxnSpPr/>
            <p:nvPr/>
          </p:nvCxnSpPr>
          <p:spPr>
            <a:xfrm flipV="1">
              <a:off x="228602" y="3557417"/>
              <a:ext cx="495299" cy="305764"/>
            </a:xfrm>
            <a:prstGeom prst="bentConnector3">
              <a:avLst>
                <a:gd name="adj1" fmla="val -141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8602" y="3863181"/>
              <a:ext cx="380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5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</a:t>
            </a:r>
          </a:p>
        </p:txBody>
      </p:sp>
      <p:sp>
        <p:nvSpPr>
          <p:cNvPr id="891908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logic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, n1, n2, n3;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#1 {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} =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~{a, b, c};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n1 =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n2 = a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</a:rPr>
              <a:t>endmodule</a:t>
            </a:r>
            <a:r>
              <a:rPr lang="en-US" sz="1600" dirty="0">
                <a:latin typeface="Courier New" pitchFamily="49" charset="0"/>
              </a:rPr>
              <a:t> </a:t>
            </a:r>
          </a:p>
        </p:txBody>
      </p:sp>
      <p:graphicFrame>
        <p:nvGraphicFramePr>
          <p:cNvPr id="8919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89567899"/>
              </p:ext>
            </p:extLst>
          </p:nvPr>
        </p:nvGraphicFramePr>
        <p:xfrm>
          <a:off x="5334000" y="2038350"/>
          <a:ext cx="2855912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856281" imgH="4593946" progId="Visio.Drawing.11">
                  <p:embed/>
                </p:oleObj>
              </mc:Choice>
              <mc:Fallback>
                <p:oleObj name="Visio" r:id="rId6" imgW="2856281" imgH="45939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038350"/>
                        <a:ext cx="2855912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054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err="1">
                <a:cs typeface="Arial" charset="0"/>
              </a:rPr>
              <a:t>SystemVerilog</a:t>
            </a:r>
            <a:r>
              <a:rPr lang="en-US" dirty="0">
                <a:cs typeface="Arial" charset="0"/>
              </a:rPr>
              <a:t> uses </a:t>
            </a:r>
            <a:r>
              <a:rPr lang="en-US" b="1" dirty="0">
                <a:cs typeface="Arial" charset="0"/>
              </a:rPr>
              <a:t>Idioms</a:t>
            </a:r>
            <a:r>
              <a:rPr lang="en-US" dirty="0">
                <a:cs typeface="Arial" charset="0"/>
              </a:rPr>
              <a:t> to describe latches, flip-flops and FSMs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This is because these devices use feedback and </a:t>
            </a:r>
            <a:r>
              <a:rPr lang="en-US" dirty="0" err="1">
                <a:cs typeface="Arial" charset="0"/>
              </a:rPr>
              <a:t>SystemVerilog</a:t>
            </a:r>
            <a:r>
              <a:rPr lang="en-US" dirty="0">
                <a:cs typeface="Arial" charset="0"/>
              </a:rPr>
              <a:t> is a </a:t>
            </a:r>
            <a:r>
              <a:rPr lang="en-US" u="sng" dirty="0">
                <a:cs typeface="Arial" charset="0"/>
              </a:rPr>
              <a:t>modeling</a:t>
            </a:r>
            <a:r>
              <a:rPr lang="en-US" dirty="0">
                <a:cs typeface="Arial" charset="0"/>
              </a:rPr>
              <a:t> language!!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Other coding styles may simulate correctly but produce incorrect hardware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Always check coding style manual for: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Latches/DFF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FSMs</a:t>
            </a:r>
          </a:p>
        </p:txBody>
      </p:sp>
    </p:spTree>
    <p:extLst>
      <p:ext uri="{BB962C8B-B14F-4D97-AF65-F5344CB8AC3E}">
        <p14:creationId xmlns:p14="http://schemas.microsoft.com/office/powerpoint/2010/main" val="245875081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err="1"/>
              <a:t>Datapath</a:t>
            </a:r>
            <a:r>
              <a:rPr lang="en-US" dirty="0"/>
              <a:t> Types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Combinational (</a:t>
            </a:r>
            <a:r>
              <a:rPr lang="en-US" dirty="0">
                <a:solidFill>
                  <a:srgbClr val="FF9300"/>
                </a:solidFill>
              </a:rPr>
              <a:t>Parallel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7"/>
            <a:ext cx="4040188" cy="125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node may be visited more than once!!!</a:t>
            </a:r>
          </a:p>
          <a:p>
            <a:r>
              <a:rPr lang="en-US" dirty="0"/>
              <a:t>Fast, but no storage!</a:t>
            </a:r>
          </a:p>
          <a:p>
            <a:r>
              <a:rPr lang="en-US" dirty="0"/>
              <a:t>Can put storage on the output/input to allow synchronization.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Sequential (</a:t>
            </a:r>
            <a:r>
              <a:rPr lang="en-US" dirty="0">
                <a:solidFill>
                  <a:srgbClr val="FF9300"/>
                </a:solidFill>
              </a:rPr>
              <a:t>Serial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7" y="2174877"/>
            <a:ext cx="4041775" cy="125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Output is connected somewhere to the input (at any level!)</a:t>
            </a:r>
          </a:p>
          <a:p>
            <a:r>
              <a:rPr lang="en-US" dirty="0"/>
              <a:t>In order to make sure sequential circuit outputs don’t interfere with inputs, you need to store it somewhere!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47800" y="4343400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050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38400" y="5334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38800" y="4343400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29400" y="5334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718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436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29400" y="5638800"/>
            <a:ext cx="137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01000" y="3657600"/>
            <a:ext cx="0" cy="198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62800" y="3657600"/>
            <a:ext cx="83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1628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01968" y="5596128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86400" y="3657600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81802" y="36576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814-B925-4450-844D-EB60A024434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93B08-121E-094C-86E9-F1E0BB1E86F1}"/>
                  </a:ext>
                </a:extLst>
              </p:cNvPr>
              <p:cNvSpPr txBox="1"/>
              <p:nvPr/>
            </p:nvSpPr>
            <p:spPr>
              <a:xfrm>
                <a:off x="5616783" y="6120051"/>
                <a:ext cx="2025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93B08-121E-094C-86E9-F1E0BB1E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83" y="6120051"/>
                <a:ext cx="2025234" cy="276999"/>
              </a:xfrm>
              <a:prstGeom prst="rect">
                <a:avLst/>
              </a:prstGeom>
              <a:blipFill>
                <a:blip r:embed="rId3"/>
                <a:stretch>
                  <a:fillRect l="-2500" r="-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532C-71EF-3D42-97D0-F3E42B13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: DFF vs. transparent latch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C3480-1E44-FC41-B606-08F55965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949A4C7-0E07-574B-B503-578CF997A3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3400" y="3733800"/>
          <a:ext cx="7467600" cy="199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835160" imgH="1292040" progId="Visio.Drawing.6">
                  <p:embed/>
                </p:oleObj>
              </mc:Choice>
              <mc:Fallback>
                <p:oleObj name="VISIO" r:id="rId5" imgW="4835160" imgH="1292040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2949A4C7-0E07-574B-B503-578CF997A3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7467600" cy="199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66D80A-6242-5A4B-A673-EA5AE206993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362200" y="1589622"/>
          <a:ext cx="136683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1547" imgH="602985" progId="Visio.Drawing.6">
                  <p:embed/>
                </p:oleObj>
              </mc:Choice>
              <mc:Fallback>
                <p:oleObj name="VISIO" r:id="rId7" imgW="491547" imgH="602985" progId="Visio.Drawing.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66D80A-6242-5A4B-A673-EA5AE2069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89622"/>
                        <a:ext cx="1366838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0F91A60-D498-A642-9D2D-C0E632EE3B7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419600" y="1589624"/>
          <a:ext cx="140493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94600" imgH="602985" progId="Visio.Drawing.6">
                  <p:embed/>
                </p:oleObj>
              </mc:Choice>
              <mc:Fallback>
                <p:oleObj name="VISIO" r:id="rId9" imgW="494600" imgH="602985" progId="Visio.Drawing.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0F91A60-D498-A642-9D2D-C0E632EE3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589624"/>
                        <a:ext cx="1404938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A792C-C5E2-D947-892A-533E70AF3F06}"/>
              </a:ext>
            </a:extLst>
          </p:cNvPr>
          <p:cNvCxnSpPr>
            <a:cxnSpLocks/>
          </p:cNvCxnSpPr>
          <p:nvPr/>
        </p:nvCxnSpPr>
        <p:spPr>
          <a:xfrm>
            <a:off x="1752600" y="3266024"/>
            <a:ext cx="0" cy="3401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7BE8B-E85C-C74D-82DF-510650199A38}"/>
              </a:ext>
            </a:extLst>
          </p:cNvPr>
          <p:cNvCxnSpPr>
            <a:cxnSpLocks/>
          </p:cNvCxnSpPr>
          <p:nvPr/>
        </p:nvCxnSpPr>
        <p:spPr>
          <a:xfrm>
            <a:off x="4191000" y="3300949"/>
            <a:ext cx="0" cy="340465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C5F786-7B38-FE4A-A918-75620937E289}"/>
              </a:ext>
            </a:extLst>
          </p:cNvPr>
          <p:cNvCxnSpPr>
            <a:cxnSpLocks/>
          </p:cNvCxnSpPr>
          <p:nvPr/>
        </p:nvCxnSpPr>
        <p:spPr>
          <a:xfrm>
            <a:off x="6324600" y="3276602"/>
            <a:ext cx="0" cy="340465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E182E1-A51A-7241-908E-AA35A5B16CFD}"/>
              </a:ext>
            </a:extLst>
          </p:cNvPr>
          <p:cNvSpPr txBox="1"/>
          <p:nvPr/>
        </p:nvSpPr>
        <p:spPr>
          <a:xfrm>
            <a:off x="6694934" y="2197325"/>
            <a:ext cx="1828800" cy="92333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Draw lines where clock switches or transitions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E70D0-383B-6B41-926E-99E8D14D3A39}"/>
              </a:ext>
            </a:extLst>
          </p:cNvPr>
          <p:cNvCxnSpPr>
            <a:stCxn id="16" idx="2"/>
          </p:cNvCxnSpPr>
          <p:nvPr/>
        </p:nvCxnSpPr>
        <p:spPr>
          <a:xfrm flipH="1">
            <a:off x="6553200" y="3120657"/>
            <a:ext cx="1056134" cy="38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070085-A016-304E-AD80-2660876BF974}"/>
              </a:ext>
            </a:extLst>
          </p:cNvPr>
          <p:cNvSpPr txBox="1"/>
          <p:nvPr/>
        </p:nvSpPr>
        <p:spPr>
          <a:xfrm>
            <a:off x="2018763" y="6037479"/>
            <a:ext cx="179459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delay!</a:t>
            </a:r>
          </a:p>
        </p:txBody>
      </p:sp>
    </p:spTree>
    <p:extLst>
      <p:ext uri="{BB962C8B-B14F-4D97-AF65-F5344CB8AC3E}">
        <p14:creationId xmlns:p14="http://schemas.microsoft.com/office/powerpoint/2010/main" val="168891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96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1702833"/>
            <a:ext cx="7543800" cy="336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General Structure:</a:t>
            </a:r>
          </a:p>
          <a:p>
            <a:pPr marL="342900" indent="-342900">
              <a:spcBef>
                <a:spcPct val="20000"/>
              </a:spcBef>
            </a:pP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	</a:t>
            </a:r>
            <a:r>
              <a:rPr lang="en-US" sz="2600" dirty="0">
                <a:latin typeface="Courier New" pitchFamily="49" charset="0"/>
                <a:cs typeface="Arial" charset="0"/>
              </a:rPr>
              <a:t>always @(sensitivity list)</a:t>
            </a:r>
          </a:p>
          <a:p>
            <a:pPr marL="342900" indent="-342900">
              <a:spcBef>
                <a:spcPct val="20000"/>
              </a:spcBef>
            </a:pPr>
            <a:r>
              <a:rPr lang="en-US" sz="2600" dirty="0">
                <a:latin typeface="Courier New" pitchFamily="49" charset="0"/>
                <a:cs typeface="Arial" charset="0"/>
              </a:rPr>
              <a:t>	  statement;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Whenever the event in </a:t>
            </a:r>
            <a:r>
              <a:rPr lang="en-US" sz="2600" dirty="0">
                <a:latin typeface="Courier New" pitchFamily="49" charset="0"/>
                <a:cs typeface="Arial" charset="0"/>
              </a:rPr>
              <a:t>sensitivity list</a:t>
            </a:r>
            <a:r>
              <a:rPr lang="en-US" sz="2600" dirty="0">
                <a:latin typeface="Times New Roman" pitchFamily="18" charset="0"/>
                <a:cs typeface="Arial" charset="0"/>
              </a:rPr>
              <a:t> occurs, </a:t>
            </a:r>
            <a:r>
              <a:rPr lang="en-US" sz="2600" dirty="0">
                <a:latin typeface="Courier New" pitchFamily="49" charset="0"/>
                <a:cs typeface="Arial" charset="0"/>
              </a:rPr>
              <a:t>statement</a:t>
            </a:r>
            <a:r>
              <a:rPr lang="en-US" sz="2600" dirty="0">
                <a:latin typeface="Times New Roman" pitchFamily="18" charset="0"/>
                <a:cs typeface="Arial" charset="0"/>
              </a:rPr>
              <a:t> is executed</a:t>
            </a:r>
          </a:p>
        </p:txBody>
      </p:sp>
      <p:sp>
        <p:nvSpPr>
          <p:cNvPr id="89600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4692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25876" y="1613130"/>
            <a:ext cx="3962401" cy="92333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Anything that asserts/</a:t>
            </a:r>
            <a:r>
              <a:rPr lang="en-US" dirty="0" err="1"/>
              <a:t>deasserts</a:t>
            </a:r>
            <a:r>
              <a:rPr lang="en-US" dirty="0"/>
              <a:t> this list, will start from the always block and operate sequentially onward!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5257802"/>
            <a:ext cx="548659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Asserts = an output caused from and input that is HIGH.</a:t>
            </a:r>
          </a:p>
          <a:p>
            <a:r>
              <a:rPr lang="en-US" dirty="0" err="1"/>
              <a:t>Deasserts</a:t>
            </a:r>
            <a:r>
              <a:rPr lang="en-US" dirty="0"/>
              <a:t> = an output caused from an input that is LOW.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7002" y="6248400"/>
            <a:ext cx="24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…related to logic levels!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05400" y="5995622"/>
            <a:ext cx="1371600" cy="3289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Statement (from Verilog)</a:t>
            </a:r>
          </a:p>
        </p:txBody>
      </p:sp>
    </p:spTree>
    <p:extLst>
      <p:ext uri="{BB962C8B-B14F-4D97-AF65-F5344CB8AC3E}">
        <p14:creationId xmlns:p14="http://schemas.microsoft.com/office/powerpoint/2010/main" val="175956968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" y="1905002"/>
            <a:ext cx="7848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flop(input  logic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input  logic  d, </a:t>
            </a:r>
          </a:p>
          <a:p>
            <a:r>
              <a:rPr lang="en-US" dirty="0">
                <a:latin typeface="Courier New" pitchFamily="49" charset="0"/>
              </a:rPr>
              <a:t>            output logic 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q &lt;= d;                // pronounced “q gets d”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</a:t>
            </a:r>
          </a:p>
        </p:txBody>
      </p:sp>
    </p:spTree>
    <p:extLst>
      <p:ext uri="{BB962C8B-B14F-4D97-AF65-F5344CB8AC3E}">
        <p14:creationId xmlns:p14="http://schemas.microsoft.com/office/powerpoint/2010/main" val="327617830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64A2-F8B4-1A4A-BE25-1774F4E7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Re-use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067F-3953-2546-A593-EA315A22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I tend to use parts that are idioms, like DFFs, all the time.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So, I would check out the HDL on Canvas from the DDCA book and re-use as much as possible there.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Most SV implementations tend to do this often.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I also encourage you to check out the free Chapter 4 from the older version of this book on Canvas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Please know that this chapter does not cover </a:t>
            </a:r>
            <a:r>
              <a:rPr lang="en-US" sz="1800" dirty="0" err="1"/>
              <a:t>SystemVerilog</a:t>
            </a:r>
            <a:r>
              <a:rPr lang="en-US" sz="1800" dirty="0"/>
              <a:t> and only has Verilog/VHDL.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 also put the book on reserve under </a:t>
            </a:r>
            <a:r>
              <a:rPr lang="en-US" sz="1800" dirty="0" err="1"/>
              <a:t>xxxx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A3CD2-CB1A-144A-A512-1C1B968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D5810-0B14-DC47-8E9D-E657DA0DC1ED}"/>
              </a:ext>
            </a:extLst>
          </p:cNvPr>
          <p:cNvSpPr txBox="1"/>
          <p:nvPr/>
        </p:nvSpPr>
        <p:spPr>
          <a:xfrm>
            <a:off x="4808909" y="624862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  <p:pic>
        <p:nvPicPr>
          <p:cNvPr id="6" name="Picture 2" descr="Digital Design and Computer Architecture, RISC-V Edition: RISC-V Edition:  Harris, Sarah L., Harris, David: 9780128200643: Amazon.com: Books">
            <a:extLst>
              <a:ext uri="{FF2B5EF4-FFF2-40B4-BE49-F238E27FC236}">
                <a16:creationId xmlns:a16="http://schemas.microsoft.com/office/drawing/2014/main" id="{6D254EEB-A968-8264-A786-A414BA26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40086"/>
            <a:ext cx="3701374" cy="45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2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vs. RTL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You should all think about using structural as a fall back, however, RTL is an evolution of structural in that it takes a structural element and makes it easier to make larger blocks (can also be thought more behaviorally).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That is, it evolves the block around its bit width.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RTL or Register-Transfer Language coding is really the art of taking a structural element and making it larger for a given size.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No formal definition and hard to quantify.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Start with structural and evolve.</a:t>
            </a:r>
          </a:p>
        </p:txBody>
      </p:sp>
    </p:spTree>
    <p:extLst>
      <p:ext uri="{BB962C8B-B14F-4D97-AF65-F5344CB8AC3E}">
        <p14:creationId xmlns:p14="http://schemas.microsoft.com/office/powerpoint/2010/main" val="37984898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CA2F-67B5-B64B-9E7B-24BC31D7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2D84-A7E2-F845-B4CC-252DD1F3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you have not had me for Digital Logic Design and that is okay.</a:t>
            </a:r>
          </a:p>
          <a:p>
            <a:r>
              <a:rPr lang="en-US" dirty="0"/>
              <a:t>However,  you will have a steep learning curve if you procrastinate and do not try things asap.</a:t>
            </a:r>
          </a:p>
          <a:p>
            <a:r>
              <a:rPr lang="en-US" dirty="0"/>
              <a:t>I encourage you to try all the items that I use today and throughout the lecture and even tinker with some of the ideas.</a:t>
            </a:r>
          </a:p>
          <a:p>
            <a:pPr lvl="1"/>
            <a:r>
              <a:rPr lang="en-US" dirty="0"/>
              <a:t>Ask questions about certain features and other elements.</a:t>
            </a:r>
          </a:p>
          <a:p>
            <a:pPr lvl="1"/>
            <a:r>
              <a:rPr lang="en-US" dirty="0"/>
              <a:t>I do not know everything about </a:t>
            </a:r>
            <a:r>
              <a:rPr lang="en-US" dirty="0" err="1"/>
              <a:t>ModelSim</a:t>
            </a:r>
            <a:r>
              <a:rPr lang="en-US" dirty="0"/>
              <a:t> and </a:t>
            </a:r>
            <a:r>
              <a:rPr lang="en-US" dirty="0" err="1"/>
              <a:t>SystemVerilog</a:t>
            </a:r>
            <a:r>
              <a:rPr lang="en-US" dirty="0"/>
              <a:t>, but it is a very rich tool full of features that I will not have time to discuss – learn them as they may lead to help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4407-53F0-3B46-BD0D-5282D850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2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" y="1752602"/>
            <a:ext cx="7848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flop(input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q &lt;= d;  </a:t>
            </a:r>
          </a:p>
          <a:p>
            <a:r>
              <a:rPr lang="en-US" dirty="0">
                <a:latin typeface="Courier New" pitchFamily="49" charset="0"/>
              </a:rPr>
              <a:t>              </a:t>
            </a: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pic>
        <p:nvPicPr>
          <p:cNvPr id="86221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4820085"/>
            <a:ext cx="6828587" cy="148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3683108"/>
            <a:ext cx="3200400" cy="64633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 single structured repeated 4 times for word size!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715000" y="2753625"/>
            <a:ext cx="762000" cy="762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 using RTL constructs</a:t>
            </a:r>
          </a:p>
        </p:txBody>
      </p:sp>
    </p:spTree>
    <p:extLst>
      <p:ext uri="{BB962C8B-B14F-4D97-AF65-F5344CB8AC3E}">
        <p14:creationId xmlns:p14="http://schemas.microsoft.com/office/powerpoint/2010/main" val="6054559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300" y="1711126"/>
            <a:ext cx="8458200" cy="31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r>
              <a:rPr lang="en-US" dirty="0">
                <a:latin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synchronous reset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if (reset) q &lt;= 4'b0;</a:t>
            </a:r>
          </a:p>
          <a:p>
            <a:r>
              <a:rPr lang="en-US" dirty="0">
                <a:latin typeface="Courier New" pitchFamily="49" charset="0"/>
              </a:rPr>
              <a:t>    else   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Resettable D Flip-Flop</a:t>
            </a:r>
          </a:p>
        </p:txBody>
      </p:sp>
      <p:graphicFrame>
        <p:nvGraphicFramePr>
          <p:cNvPr id="863237" name="Object 5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271303"/>
              </p:ext>
            </p:extLst>
          </p:nvPr>
        </p:nvGraphicFramePr>
        <p:xfrm>
          <a:off x="3048002" y="4369198"/>
          <a:ext cx="5383755" cy="12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32800" imgH="560520" progId="Visio.Drawing.6">
                  <p:embed/>
                </p:oleObj>
              </mc:Choice>
              <mc:Fallback>
                <p:oleObj name="VISIO" r:id="rId6" imgW="2332800" imgH="560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2" y="4369198"/>
                        <a:ext cx="5383755" cy="12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5978511"/>
            <a:ext cx="39624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Notice that reset is checked within the always module (it is hidden)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42686" y="5019414"/>
            <a:ext cx="533400" cy="855657"/>
          </a:xfrm>
          <a:prstGeom prst="straightConnector1">
            <a:avLst/>
          </a:prstGeom>
          <a:ln>
            <a:solidFill>
              <a:schemeClr val="tx1">
                <a:alpha val="76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071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6689" y="1814515"/>
            <a:ext cx="84582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r>
              <a:rPr lang="en-US" dirty="0">
                <a:latin typeface="Courier New" pitchFamily="49" charset="0"/>
              </a:rPr>
              <a:t>  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asynchronous reset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r>
              <a:rPr lang="en-US" dirty="0">
                <a:latin typeface="Courier New" pitchFamily="49" charset="0"/>
              </a:rPr>
              <a:t>    if (reset) q &lt;= 4'b0;</a:t>
            </a:r>
          </a:p>
          <a:p>
            <a:r>
              <a:rPr lang="en-US" dirty="0">
                <a:latin typeface="Courier New" pitchFamily="49" charset="0"/>
              </a:rPr>
              <a:t>    else   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Resettable D Flip-Flop</a:t>
            </a:r>
          </a:p>
        </p:txBody>
      </p:sp>
      <p:graphicFrame>
        <p:nvGraphicFramePr>
          <p:cNvPr id="864260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443938"/>
              </p:ext>
            </p:extLst>
          </p:nvPr>
        </p:nvGraphicFramePr>
        <p:xfrm>
          <a:off x="2362200" y="5017296"/>
          <a:ext cx="5327936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32800" imgH="653040" progId="Visio.Drawing.6">
                  <p:embed/>
                </p:oleObj>
              </mc:Choice>
              <mc:Fallback>
                <p:oleObj name="VISIO" r:id="rId6" imgW="2332800" imgH="653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017296"/>
                        <a:ext cx="5327936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42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7189" y="1254125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742" y="2057402"/>
            <a:ext cx="626791" cy="1352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6602" y="3480013"/>
            <a:ext cx="1487371" cy="6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different?</a:t>
            </a:r>
          </a:p>
        </p:txBody>
      </p:sp>
    </p:spTree>
    <p:extLst>
      <p:ext uri="{BB962C8B-B14F-4D97-AF65-F5344CB8AC3E}">
        <p14:creationId xmlns:p14="http://schemas.microsoft.com/office/powerpoint/2010/main" val="741607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76402"/>
            <a:ext cx="8458200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flopren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  input  logic       en, </a:t>
            </a:r>
          </a:p>
          <a:p>
            <a:r>
              <a:rPr lang="en-US" dirty="0">
                <a:latin typeface="Courier New" pitchFamily="49" charset="0"/>
              </a:rPr>
              <a:t>  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asynchronous reset and synchronous enable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r>
              <a:rPr lang="en-US" dirty="0">
                <a:latin typeface="Courier New" pitchFamily="49" charset="0"/>
              </a:rPr>
              <a:t>    if      (reset) q &lt;= 4'b0;</a:t>
            </a:r>
          </a:p>
          <a:p>
            <a:r>
              <a:rPr lang="en-US" dirty="0">
                <a:latin typeface="Courier New" pitchFamily="49" charset="0"/>
              </a:rPr>
              <a:t>    else if (en)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8652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86528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06145"/>
            <a:ext cx="6095312" cy="17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 with Enable</a:t>
            </a:r>
          </a:p>
        </p:txBody>
      </p:sp>
    </p:spTree>
    <p:extLst>
      <p:ext uri="{BB962C8B-B14F-4D97-AF65-F5344CB8AC3E}">
        <p14:creationId xmlns:p14="http://schemas.microsoft.com/office/powerpoint/2010/main" val="158844408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7537" y="1676402"/>
            <a:ext cx="845820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latch(input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always_latch</a:t>
            </a:r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  if (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sz="2000" dirty="0">
              <a:latin typeface="Times New Roman" pitchFamily="18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</a:rPr>
              <a:t>Warning</a:t>
            </a:r>
            <a:r>
              <a:rPr lang="en-US" sz="2000" dirty="0">
                <a:solidFill>
                  <a:schemeClr val="accent1"/>
                </a:solidFill>
                <a:latin typeface="Times New Roman" pitchFamily="18" charset="0"/>
              </a:rPr>
              <a:t>: </a:t>
            </a:r>
            <a:r>
              <a:rPr lang="en-US" sz="2000" dirty="0">
                <a:latin typeface="Times New Roman" pitchFamily="18" charset="0"/>
              </a:rPr>
              <a:t>We don’t use latches in this course (so do most companies). But you might write code that inadvertently implies a latch. Check synthesized hardware – if it has latches in it, there’s an error.  </a:t>
            </a:r>
          </a:p>
          <a:p>
            <a:pPr algn="just"/>
            <a:endParaRPr lang="en-US" sz="2000" dirty="0">
              <a:latin typeface="Times New Roman" pitchFamily="18" charset="0"/>
            </a:endParaRPr>
          </a:p>
          <a:p>
            <a:pPr algn="ctr"/>
            <a:r>
              <a:rPr lang="en-US" sz="2000" dirty="0">
                <a:latin typeface="Times New Roman" pitchFamily="18" charset="0"/>
              </a:rPr>
              <a:t>Always check your log files after an EDA tool runs!!!!</a:t>
            </a: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</a:t>
            </a:r>
          </a:p>
        </p:txBody>
      </p:sp>
      <p:graphicFrame>
        <p:nvGraphicFramePr>
          <p:cNvPr id="866308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984527"/>
              </p:ext>
            </p:extLst>
          </p:nvPr>
        </p:nvGraphicFramePr>
        <p:xfrm>
          <a:off x="3657600" y="3277106"/>
          <a:ext cx="4098214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332800" imgH="648360" progId="Visio.Drawing.6">
                  <p:embed/>
                </p:oleObj>
              </mc:Choice>
              <mc:Fallback>
                <p:oleObj name="VISIO" r:id="rId5" imgW="2332800" imgH="64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77106"/>
                        <a:ext cx="4098214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50171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900" y="1905000"/>
            <a:ext cx="8458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comparator(input logic  [1:0] val1, </a:t>
            </a:r>
          </a:p>
          <a:p>
            <a:r>
              <a:rPr lang="en-US" dirty="0">
                <a:latin typeface="Courier New" pitchFamily="49" charset="0"/>
              </a:rPr>
              <a:t>                  input logic  [1:0] val2,</a:t>
            </a:r>
          </a:p>
          <a:p>
            <a:r>
              <a:rPr lang="en-US" dirty="0">
                <a:latin typeface="Courier New" pitchFamily="49" charset="0"/>
              </a:rPr>
              <a:t>                  output logic       equal);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assign equal = (val1 == val2);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sz="2000" dirty="0">
              <a:latin typeface="Times New Roman" pitchFamily="18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</a:t>
            </a:r>
          </a:p>
        </p:txBody>
      </p:sp>
    </p:spTree>
    <p:extLst>
      <p:ext uri="{BB962C8B-B14F-4D97-AF65-F5344CB8AC3E}">
        <p14:creationId xmlns:p14="http://schemas.microsoft.com/office/powerpoint/2010/main" val="15385112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680258"/>
            <a:ext cx="8077200" cy="395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Statements that must be inside </a:t>
            </a:r>
            <a:r>
              <a:rPr lang="en-US" sz="3200" dirty="0">
                <a:latin typeface="Courier New" pitchFamily="49" charset="0"/>
                <a:cs typeface="Arial" charset="0"/>
              </a:rPr>
              <a:t>always</a:t>
            </a:r>
            <a:r>
              <a:rPr lang="en-US" sz="3200" dirty="0">
                <a:latin typeface="Times New Roman" pitchFamily="18" charset="0"/>
                <a:cs typeface="Arial" charset="0"/>
              </a:rPr>
              <a:t> statements: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Courier New" pitchFamily="49" charset="0"/>
                <a:cs typeface="Arial" charset="0"/>
              </a:rPr>
              <a:t>if</a:t>
            </a:r>
            <a:r>
              <a:rPr lang="en-US" sz="2600" dirty="0">
                <a:latin typeface="Times New Roman" pitchFamily="18" charset="0"/>
                <a:cs typeface="Arial" charset="0"/>
              </a:rPr>
              <a:t> / </a:t>
            </a:r>
            <a:r>
              <a:rPr lang="en-US" sz="2600" dirty="0">
                <a:latin typeface="Courier New" pitchFamily="49" charset="0"/>
                <a:cs typeface="Arial" charset="0"/>
              </a:rPr>
              <a:t>else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Courier New" pitchFamily="49" charset="0"/>
                <a:cs typeface="Arial" charset="0"/>
              </a:rPr>
              <a:t>case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dirty="0" err="1">
                <a:latin typeface="Courier New" pitchFamily="49" charset="0"/>
                <a:cs typeface="Arial" charset="0"/>
              </a:rPr>
              <a:t>casez</a:t>
            </a:r>
            <a:endParaRPr lang="en-US" sz="26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 with Enable</a:t>
            </a:r>
          </a:p>
        </p:txBody>
      </p:sp>
    </p:spTree>
    <p:extLst>
      <p:ext uri="{BB962C8B-B14F-4D97-AF65-F5344CB8AC3E}">
        <p14:creationId xmlns:p14="http://schemas.microsoft.com/office/powerpoint/2010/main" val="332711427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384" y="1759704"/>
            <a:ext cx="81915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Coding with behavior is </a:t>
            </a:r>
            <a:r>
              <a:rPr lang="en-US" sz="2000" u="sng" dirty="0">
                <a:cs typeface="Arial" charset="0"/>
              </a:rPr>
              <a:t>extremely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dangerous</a:t>
            </a:r>
            <a:r>
              <a:rPr lang="en-US" sz="2000" dirty="0">
                <a:cs typeface="Arial" charset="0"/>
              </a:rPr>
              <a:t>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It tends to lead to bad coding and bad implementations!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Use behavior sparingly and only within RTL or code that is deemed allowable (e.g., DFF).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Some behavior coding based on Verilog 2001 standard has made combinational and subsequently sequential logic easier to code (see on next couple of slides)!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FSM and registers always have behavior coding!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Don’t mess with them!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Behavioral Coding</a:t>
            </a:r>
          </a:p>
        </p:txBody>
      </p:sp>
      <p:pic>
        <p:nvPicPr>
          <p:cNvPr id="45058" name="Picture 2" descr="Free Clipart - Do Not Enter Clip Art – Stunning free transparent png clipart  images free download">
            <a:extLst>
              <a:ext uri="{FF2B5EF4-FFF2-40B4-BE49-F238E27FC236}">
                <a16:creationId xmlns:a16="http://schemas.microsoft.com/office/drawing/2014/main" id="{F0672D4E-1B47-5649-8801-83520FAE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85845"/>
            <a:ext cx="2070100" cy="15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0800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949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800" dirty="0">
                <a:cs typeface="Arial" charset="0"/>
              </a:rPr>
              <a:t>If you are trying to code something behaviorally, try to use simplistic always blocks.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Use sensitivity lists that are one variable, at most, if possible.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Simple if, else.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Test the code before using!</a:t>
            </a:r>
          </a:p>
          <a:p>
            <a:pPr>
              <a:buFontTx/>
              <a:buChar char="•"/>
            </a:pPr>
            <a:r>
              <a:rPr lang="en-US" sz="1800" dirty="0">
                <a:cs typeface="Arial" charset="0"/>
              </a:rPr>
              <a:t>Again, try to resist the temptation to code things behaviorally and either use structural or RTL coding!</a:t>
            </a:r>
          </a:p>
          <a:p>
            <a:pPr>
              <a:buFontTx/>
              <a:buChar char="•"/>
            </a:pPr>
            <a:r>
              <a:rPr lang="en-US" sz="1800" b="1" u="sng" dirty="0">
                <a:solidFill>
                  <a:srgbClr val="FF0000"/>
                </a:solidFill>
                <a:cs typeface="Arial" charset="0"/>
              </a:rPr>
              <a:t>Never, ever, ever</a:t>
            </a:r>
            <a:r>
              <a:rPr lang="en-US" sz="1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cs typeface="Arial" charset="0"/>
              </a:rPr>
              <a:t>Google for code!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You can, however, Google block diagrams and other logic architectures to turn into HDL implementations.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If you feel tempted, take a break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it will bite you later if you copy something!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Early programmers took classes or functions and made them blank to give them an idea of the structure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this is called “stubbing”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it is sometimes useful to get started.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Comparison of how good your code is to </a:t>
            </a:r>
            <a:r>
              <a:rPr lang="en-US" sz="1800" dirty="0" err="1">
                <a:cs typeface="Arial" charset="0"/>
              </a:rPr>
              <a:t>Google’d</a:t>
            </a:r>
            <a:r>
              <a:rPr lang="en-US" sz="1800" dirty="0">
                <a:cs typeface="Arial" charset="0"/>
              </a:rPr>
              <a:t> code is acceptable</a:t>
            </a:r>
            <a:r>
              <a:rPr lang="en-US" sz="1800" dirty="0">
                <a:cs typeface="Arial" charset="0"/>
                <a:sym typeface="Wingdings"/>
              </a:rPr>
              <a:t>.</a:t>
            </a:r>
            <a:endParaRPr lang="en-US" sz="1800" dirty="0">
              <a:cs typeface="Arial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609221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using always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// combinational logic using an always statement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gates(input  logic [3:0] a, b,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output logic [3:0] y1, y2, y3, y4, y5);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r>
              <a:rPr lang="en-US" dirty="0">
                <a:latin typeface="Courier New" pitchFamily="49" charset="0"/>
                <a:cs typeface="Arial" charset="0"/>
              </a:rPr>
              <a:t>        // need begin/end because there is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begin            // more than one statement in always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y1 = a &amp; b;    // AND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y2 = a | b;    // 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y3 = a ^ b;    // XOR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y4 = ~(a &amp; b); // NAND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y5 = ~(a | b); // NOR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end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endParaRPr lang="en-US" sz="1050" dirty="0">
              <a:latin typeface="Courier New" pitchFamily="49" charset="0"/>
              <a:cs typeface="Arial" charset="0"/>
            </a:endParaRPr>
          </a:p>
          <a:p>
            <a:r>
              <a:rPr lang="en-US" sz="2100" b="1" dirty="0">
                <a:cs typeface="Arial" charset="0"/>
              </a:rPr>
              <a:t>This hardware could be described with assign statements using fewer lines of code, so it’s better to use assign statements in this case.</a:t>
            </a:r>
          </a:p>
          <a:p>
            <a:r>
              <a:rPr lang="en-US" sz="2100" b="1" dirty="0">
                <a:cs typeface="Arial" charset="0"/>
              </a:rPr>
              <a:t>However, its sometimes easier, especially for decoding logic, to do this for easy reading and debugging.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702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571-0D9C-944D-BEED-777C0514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F7B7-83BB-2B45-9309-53B0A018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Operating systems use environmental variables to help communicate information about a user and the location of items in their file structure.</a:t>
            </a:r>
          </a:p>
          <a:p>
            <a:r>
              <a:rPr lang="en-US" sz="1800" dirty="0"/>
              <a:t>One of the more important ones is for the license.</a:t>
            </a:r>
          </a:p>
          <a:p>
            <a:r>
              <a:rPr lang="en-US" sz="1800" dirty="0"/>
              <a:t>You need to set </a:t>
            </a:r>
            <a:r>
              <a:rPr lang="en-US" sz="1800" dirty="0">
                <a:latin typeface="Courier" pitchFamily="2" charset="0"/>
              </a:rPr>
              <a:t>LM_LICENSE_FILE</a:t>
            </a:r>
            <a:r>
              <a:rPr lang="en-US" sz="1800" dirty="0"/>
              <a:t> to </a:t>
            </a:r>
            <a:r>
              <a:rPr lang="en-US" sz="1800" dirty="0">
                <a:latin typeface="Courier" pitchFamily="2" charset="0"/>
              </a:rPr>
              <a:t>999@LICENSE.SERVER.edu</a:t>
            </a:r>
            <a:r>
              <a:rPr lang="en-US" sz="1800" dirty="0"/>
              <a:t> to use the software.</a:t>
            </a:r>
          </a:p>
          <a:p>
            <a:pPr lvl="1"/>
            <a:r>
              <a:rPr lang="en-US" sz="1800" dirty="0"/>
              <a:t>If </a:t>
            </a:r>
            <a:r>
              <a:rPr lang="en-US" sz="1800" dirty="0" err="1"/>
              <a:t>ModelSim</a:t>
            </a:r>
            <a:r>
              <a:rPr lang="en-US" sz="1800" dirty="0"/>
              <a:t> does not run, its probably due to not setting this variable correctly.</a:t>
            </a:r>
          </a:p>
          <a:p>
            <a:pPr lvl="1"/>
            <a:r>
              <a:rPr lang="en-US" sz="1800" dirty="0"/>
              <a:t>Sometimes, </a:t>
            </a:r>
            <a:r>
              <a:rPr lang="en-US" sz="1800" dirty="0" err="1"/>
              <a:t>ModelSim</a:t>
            </a:r>
            <a:r>
              <a:rPr lang="en-US" sz="1800" dirty="0"/>
              <a:t> will not really give you much information if something is not set correctly or misspelled.</a:t>
            </a:r>
          </a:p>
          <a:p>
            <a:r>
              <a:rPr lang="en-US" sz="1800" dirty="0"/>
              <a:t>I just did a simple search on Google to learn how to change the environmental variables.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A1F6-3EC3-564C-A4E5-B61E53FF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39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70846" y="3195935"/>
            <a:ext cx="2514600" cy="923330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like a Truth Table – no need to simplify the Boolean logic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2" y="5985561"/>
            <a:ext cx="3233475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Forgetting this item may result in a latch being inferred.</a:t>
            </a: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H="1" flipV="1">
            <a:off x="5486400" y="5528359"/>
            <a:ext cx="778538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Combinational Logic using case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</a:t>
            </a:r>
            <a:r>
              <a:rPr lang="en-US" dirty="0" err="1">
                <a:latin typeface="Courier New" pitchFamily="49" charset="0"/>
                <a:cs typeface="Arial" charset="0"/>
              </a:rPr>
              <a:t>sevenseg</a:t>
            </a:r>
            <a:r>
              <a:rPr lang="en-US" dirty="0">
                <a:latin typeface="Courier New" pitchFamily="49" charset="0"/>
                <a:cs typeface="Arial" charset="0"/>
              </a:rPr>
              <a:t>(input  logic [3:0] data,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   output logic [6:0] segments);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endParaRPr lang="en-US" dirty="0">
              <a:solidFill>
                <a:srgbClr val="008000"/>
              </a:solidFill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case (data)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//                     </a:t>
            </a:r>
            <a:r>
              <a:rPr lang="en-US" dirty="0" err="1">
                <a:latin typeface="Courier New" pitchFamily="49" charset="0"/>
                <a:cs typeface="Arial" charset="0"/>
              </a:rPr>
              <a:t>abc_defg</a:t>
            </a:r>
            <a:r>
              <a:rPr lang="en-US" dirty="0">
                <a:latin typeface="Courier New" pitchFamily="49" charset="0"/>
                <a:cs typeface="Arial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0: segments =       7'b111_1110;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1: segments =       7'b011_0000;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2: segments =       7'b110_1101;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3: segments =       7'b111_1001;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4: segments =       7'b011_0011;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5: segments =       7'b101_1011;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6: segments =       7'b101_1111;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7: segments =       7'b111_0000;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8: segments =       7'b111_1111;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9: segments =       7'b111_0011;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default: segments = 7'b000_0000;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 required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</a:t>
            </a:r>
            <a:r>
              <a:rPr lang="en-US" dirty="0" err="1">
                <a:latin typeface="Courier New" pitchFamily="49" charset="0"/>
                <a:cs typeface="Arial" charset="0"/>
              </a:rPr>
              <a:t>endcase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r>
              <a:rPr lang="en-US" dirty="0">
                <a:latin typeface="Courier New" pitchFamily="49" charset="0"/>
                <a:cs typeface="Arial" charset="0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0196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Combinational Logic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latin typeface="Courier New" pitchFamily="49" charset="0"/>
                <a:cs typeface="Arial" charset="0"/>
              </a:rPr>
              <a:t>case </a:t>
            </a:r>
            <a:r>
              <a:rPr lang="en-US" dirty="0">
                <a:latin typeface="Times New Roman" pitchFamily="18" charset="0"/>
                <a:cs typeface="Arial" charset="0"/>
              </a:rPr>
              <a:t>statement  implies combinational logic </a:t>
            </a:r>
            <a:r>
              <a:rPr lang="en-US" b="1" dirty="0">
                <a:latin typeface="Times New Roman" pitchFamily="18" charset="0"/>
                <a:cs typeface="Arial" charset="0"/>
              </a:rPr>
              <a:t>only if</a:t>
            </a:r>
            <a:r>
              <a:rPr lang="en-US" dirty="0">
                <a:latin typeface="Times New Roman" pitchFamily="18" charset="0"/>
                <a:cs typeface="Arial" charset="0"/>
              </a:rPr>
              <a:t> all possible input combinations described</a:t>
            </a:r>
          </a:p>
          <a:p>
            <a:pPr>
              <a:buFontTx/>
              <a:buChar char="•"/>
            </a:pPr>
            <a:r>
              <a:rPr lang="en-US" dirty="0">
                <a:latin typeface="Times New Roman" pitchFamily="18" charset="0"/>
                <a:cs typeface="Arial" charset="0"/>
              </a:rPr>
              <a:t>Remember to use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default</a:t>
            </a:r>
            <a:r>
              <a:rPr lang="en-US" dirty="0">
                <a:latin typeface="Times New Roman" pitchFamily="18" charset="0"/>
                <a:cs typeface="Arial" charset="0"/>
              </a:rPr>
              <a:t>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327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870405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2"/>
            <a:ext cx="2219744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</a:t>
            </a:r>
            <a:r>
              <a:rPr lang="en-US" dirty="0" err="1">
                <a:latin typeface="Courier New" pitchFamily="49" charset="0"/>
                <a:cs typeface="Arial" charset="0"/>
              </a:rPr>
              <a:t>priority_casez</a:t>
            </a:r>
            <a:r>
              <a:rPr lang="en-US" dirty="0">
                <a:latin typeface="Courier New" pitchFamily="49" charset="0"/>
                <a:cs typeface="Arial" charset="0"/>
              </a:rPr>
              <a:t>(input  logic [3:0] a,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         output logic [3:0] y);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endParaRPr lang="en-US" dirty="0">
              <a:solidFill>
                <a:srgbClr val="008000"/>
              </a:solidFill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</a:t>
            </a:r>
            <a:r>
              <a:rPr lang="en-US" dirty="0" err="1">
                <a:latin typeface="Courier New" pitchFamily="49" charset="0"/>
                <a:cs typeface="Arial" charset="0"/>
              </a:rPr>
              <a:t>casez</a:t>
            </a:r>
            <a:r>
              <a:rPr lang="en-US" dirty="0">
                <a:latin typeface="Courier New" pitchFamily="49" charset="0"/>
                <a:cs typeface="Arial" charset="0"/>
              </a:rPr>
              <a:t>(a)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4'b1???: y = 4'b1000;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 ? = don’t care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4'b01??: y = 4'b0100;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4'b001?: y = 4'b0010;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4'b0001: y = 4'b0001;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default: y = 4'b0000;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</a:t>
            </a:r>
            <a:r>
              <a:rPr lang="en-US" dirty="0" err="1">
                <a:latin typeface="Courier New" pitchFamily="49" charset="0"/>
                <a:cs typeface="Arial" charset="0"/>
              </a:rPr>
              <a:t>endcase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r>
              <a:rPr lang="en-US" dirty="0">
                <a:latin typeface="Courier New" pitchFamily="49" charset="0"/>
                <a:cs typeface="Arial" charset="0"/>
              </a:rPr>
              <a:t>   </a:t>
            </a:r>
          </a:p>
          <a:p>
            <a:endParaRPr lang="en-US" dirty="0"/>
          </a:p>
        </p:txBody>
      </p:sp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609600" y="461419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Combinational Logic using </a:t>
            </a:r>
            <a:r>
              <a:rPr lang="en-US" dirty="0" err="1"/>
              <a:t>casez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7376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Blocking vs. </a:t>
            </a:r>
            <a:r>
              <a:rPr lang="en-US" dirty="0" err="1"/>
              <a:t>Nonblocking</a:t>
            </a:r>
            <a:r>
              <a:rPr lang="en-US" dirty="0"/>
              <a:t> Assignment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600201"/>
            <a:ext cx="7543800" cy="1608136"/>
          </a:xfrm>
        </p:spPr>
        <p:txBody>
          <a:bodyPr>
            <a:noAutofit/>
          </a:bodyPr>
          <a:lstStyle/>
          <a:p>
            <a:r>
              <a:rPr lang="en-US" dirty="0"/>
              <a:t>&lt;= is </a:t>
            </a:r>
            <a:r>
              <a:rPr lang="en-US" b="1" dirty="0" err="1"/>
              <a:t>nonblocking</a:t>
            </a:r>
            <a:r>
              <a:rPr lang="en-US" dirty="0"/>
              <a:t> assignment</a:t>
            </a:r>
          </a:p>
          <a:p>
            <a:pPr lvl="1"/>
            <a:r>
              <a:rPr lang="en-US" dirty="0"/>
              <a:t>Occurs simultaneously with others</a:t>
            </a:r>
          </a:p>
          <a:p>
            <a:r>
              <a:rPr lang="en-US" dirty="0"/>
              <a:t>= is </a:t>
            </a:r>
            <a:r>
              <a:rPr lang="en-US" b="1" dirty="0"/>
              <a:t>blocking</a:t>
            </a:r>
            <a:r>
              <a:rPr lang="en-US" dirty="0"/>
              <a:t> assignment</a:t>
            </a:r>
          </a:p>
          <a:p>
            <a:pPr lvl="1"/>
            <a:r>
              <a:rPr lang="en-US" dirty="0"/>
              <a:t>Occurs in order it appears in file</a:t>
            </a:r>
          </a:p>
        </p:txBody>
      </p:sp>
      <p:pic>
        <p:nvPicPr>
          <p:cNvPr id="97075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951539"/>
            <a:ext cx="2332038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075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3208337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Good synchronizer using 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r>
              <a:rPr lang="en-US" sz="1400" dirty="0">
                <a:latin typeface="Courier10 BT" pitchFamily="49" charset="0"/>
                <a:cs typeface="Arial" charset="0"/>
              </a:rPr>
              <a:t> assignments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module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syncgood</a:t>
            </a:r>
            <a:r>
              <a:rPr lang="en-US" sz="1400" dirty="0">
                <a:latin typeface="Courier10 BT" pitchFamily="49" charset="0"/>
                <a:cs typeface="Arial" charset="0"/>
              </a:rPr>
              <a:t>(input  logic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 input  logic d,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 output logic q);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logic n1;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always_ff</a:t>
            </a:r>
            <a:r>
              <a:rPr lang="en-US" sz="1400" dirty="0">
                <a:latin typeface="Courier10 BT" pitchFamily="49" charset="0"/>
                <a:cs typeface="Arial" charset="0"/>
              </a:rPr>
              <a:t> @(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posedge</a:t>
            </a:r>
            <a:r>
              <a:rPr lang="en-US" sz="1400" dirty="0">
                <a:latin typeface="Courier10 BT" pitchFamily="49" charset="0"/>
                <a:cs typeface="Arial" charset="0"/>
              </a:rPr>
              <a:t>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)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begin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n1 &lt;= d;  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endParaRPr lang="en-US" sz="1400" dirty="0">
              <a:latin typeface="Courier10 BT" pitchFamily="49" charset="0"/>
              <a:cs typeface="Arial" charset="0"/>
            </a:endParaRP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q  &lt;= n1; 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endParaRPr lang="en-US" sz="1400" dirty="0">
              <a:latin typeface="Courier10 BT" pitchFamily="49" charset="0"/>
              <a:cs typeface="Arial" charset="0"/>
            </a:endParaRP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end</a:t>
            </a:r>
          </a:p>
          <a:p>
            <a:pPr marL="342900" indent="-342900"/>
            <a:r>
              <a:rPr lang="en-US" sz="1400" dirty="0" err="1">
                <a:latin typeface="Courier10 BT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pic>
        <p:nvPicPr>
          <p:cNvPr id="970759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799137"/>
            <a:ext cx="2286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076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6800" y="3208337"/>
            <a:ext cx="3657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Bad synchronizer using 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blocking assignments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module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syncbad</a:t>
            </a:r>
            <a:r>
              <a:rPr lang="en-US" sz="1400" dirty="0">
                <a:latin typeface="Courier10 BT" pitchFamily="49" charset="0"/>
                <a:cs typeface="Arial" charset="0"/>
              </a:rPr>
              <a:t>(input logic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input  logic d,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output logic q);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logic n1;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always_ff</a:t>
            </a:r>
            <a:r>
              <a:rPr lang="en-US" sz="1400" dirty="0">
                <a:latin typeface="Courier10 BT" pitchFamily="49" charset="0"/>
                <a:cs typeface="Arial" charset="0"/>
              </a:rPr>
              <a:t> @(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posedge</a:t>
            </a:r>
            <a:r>
              <a:rPr lang="en-US" sz="1400" dirty="0">
                <a:latin typeface="Courier10 BT" pitchFamily="49" charset="0"/>
                <a:cs typeface="Arial" charset="0"/>
              </a:rPr>
              <a:t>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)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begin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n1 = d;  // blocking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q  = n1; // blocking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end</a:t>
            </a:r>
          </a:p>
          <a:p>
            <a:pPr marL="342900" indent="-342900"/>
            <a:r>
              <a:rPr lang="en-US" sz="1400" dirty="0" err="1">
                <a:latin typeface="Courier10 BT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4927" y="2081105"/>
            <a:ext cx="2807825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you know why behavior coding is bad!</a:t>
            </a:r>
          </a:p>
        </p:txBody>
      </p:sp>
    </p:spTree>
    <p:extLst>
      <p:ext uri="{BB962C8B-B14F-4D97-AF65-F5344CB8AC3E}">
        <p14:creationId xmlns:p14="http://schemas.microsoft.com/office/powerpoint/2010/main" val="2807311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for Signal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Synchronous sequential logic:</a:t>
            </a:r>
            <a:r>
              <a:rPr lang="en-US" dirty="0">
                <a:latin typeface="Times New Roman" pitchFamily="18" charset="0"/>
                <a:cs typeface="Arial" charset="0"/>
              </a:rPr>
              <a:t> use 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always_ff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@(</a:t>
            </a:r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posedge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Times New Roman" pitchFamily="18" charset="0"/>
                <a:cs typeface="Arial" charset="0"/>
              </a:rPr>
              <a:t>and </a:t>
            </a:r>
            <a:r>
              <a:rPr lang="en-US" dirty="0" err="1">
                <a:latin typeface="Times New Roman" pitchFamily="18" charset="0"/>
                <a:cs typeface="Arial" charset="0"/>
              </a:rPr>
              <a:t>nonblocking</a:t>
            </a:r>
            <a:r>
              <a:rPr lang="en-US" dirty="0">
                <a:latin typeface="Times New Roman" pitchFamily="18" charset="0"/>
                <a:cs typeface="Arial" charset="0"/>
              </a:rPr>
              <a:t>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sz="1600" dirty="0">
                <a:latin typeface="Courier New" pitchFamily="49" charset="0"/>
                <a:cs typeface="Arial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always_ff</a:t>
            </a:r>
            <a:r>
              <a:rPr lang="en-US" sz="1600" dirty="0">
                <a:latin typeface="Courier New" pitchFamily="49" charset="0"/>
                <a:cs typeface="Arial" charset="0"/>
              </a:rPr>
              <a:t> @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posedge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clk</a:t>
            </a:r>
            <a:r>
              <a:rPr lang="en-US" sz="1600" dirty="0">
                <a:latin typeface="Courier New" pitchFamily="49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Arial" charset="0"/>
              </a:rPr>
              <a:t>		   q &lt;= d; //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nonblocking</a:t>
            </a:r>
            <a:endParaRPr lang="en-US" sz="1600" dirty="0">
              <a:latin typeface="Courier New" pitchFamily="49" charset="0"/>
              <a:cs typeface="Arial" charset="0"/>
            </a:endParaRP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Simple combinational logic:</a:t>
            </a:r>
            <a:r>
              <a:rPr lang="en-US" dirty="0">
                <a:latin typeface="Times New Roman" pitchFamily="18" charset="0"/>
                <a:cs typeface="Arial" charset="0"/>
              </a:rPr>
              <a:t> use continuous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assign </a:t>
            </a:r>
            <a:r>
              <a:rPr lang="mr-IN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1600" dirty="0">
                <a:latin typeface="Courier New" pitchFamily="49" charset="0"/>
                <a:cs typeface="Arial" charset="0"/>
              </a:rPr>
              <a:t> assign y = a &amp; b; </a:t>
            </a: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More complicated combinational logic: </a:t>
            </a:r>
            <a:r>
              <a:rPr lang="en-US" dirty="0">
                <a:latin typeface="Times New Roman" pitchFamily="18" charset="0"/>
                <a:cs typeface="Arial" charset="0"/>
              </a:rPr>
              <a:t>use 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r>
              <a:rPr lang="en-US" dirty="0">
                <a:solidFill>
                  <a:srgbClr val="00800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Times New Roman" pitchFamily="18" charset="0"/>
                <a:cs typeface="Arial" charset="0"/>
              </a:rPr>
              <a:t>and blocking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dirty="0">
                <a:latin typeface="Times New Roman" pitchFamily="18" charset="0"/>
                <a:cs typeface="Arial" charset="0"/>
              </a:rPr>
              <a:t>Assign a signal in </a:t>
            </a:r>
            <a:r>
              <a:rPr lang="en-US" b="1" dirty="0">
                <a:latin typeface="Times New Roman" pitchFamily="18" charset="0"/>
                <a:cs typeface="Arial" charset="0"/>
              </a:rPr>
              <a:t>only one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Courier New" pitchFamily="49" charset="0"/>
                <a:cs typeface="Arial" charset="0"/>
              </a:rPr>
              <a:t>always</a:t>
            </a:r>
            <a:r>
              <a:rPr lang="en-US" dirty="0">
                <a:latin typeface="Times New Roman" pitchFamily="18" charset="0"/>
                <a:cs typeface="Arial" charset="0"/>
              </a:rPr>
              <a:t> statement or continuous assignment statement.</a:t>
            </a:r>
          </a:p>
        </p:txBody>
      </p:sp>
    </p:spTree>
    <p:extLst>
      <p:ext uri="{BB962C8B-B14F-4D97-AF65-F5344CB8AC3E}">
        <p14:creationId xmlns:p14="http://schemas.microsoft.com/office/powerpoint/2010/main" val="12172612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</a:t>
            </a:r>
          </a:p>
        </p:txBody>
      </p:sp>
      <p:graphicFrame>
        <p:nvGraphicFramePr>
          <p:cNvPr id="872452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3543724"/>
              </p:ext>
            </p:extLst>
          </p:nvPr>
        </p:nvGraphicFramePr>
        <p:xfrm>
          <a:off x="408972" y="4530727"/>
          <a:ext cx="7791222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06760" imgH="574560" progId="Visio.Drawing.6">
                  <p:embed/>
                </p:oleObj>
              </mc:Choice>
              <mc:Fallback>
                <p:oleObj name="VISIO" r:id="rId6" imgW="2606760" imgH="574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72" y="4530727"/>
                        <a:ext cx="7791222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24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4052" y="1858962"/>
            <a:ext cx="8252749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Three blocks: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next state logic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state register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output logic  (can be combined within next state logic)</a:t>
            </a:r>
          </a:p>
        </p:txBody>
      </p:sp>
    </p:spTree>
    <p:extLst>
      <p:ext uri="{BB962C8B-B14F-4D97-AF65-F5344CB8AC3E}">
        <p14:creationId xmlns:p14="http://schemas.microsoft.com/office/powerpoint/2010/main" val="244966603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52600" y="5645552"/>
            <a:ext cx="579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The double circle indicates the reset state</a:t>
            </a:r>
          </a:p>
        </p:txBody>
      </p:sp>
      <p:sp>
        <p:nvSpPr>
          <p:cNvPr id="8734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Example: Divide by 3</a:t>
            </a:r>
          </a:p>
        </p:txBody>
      </p:sp>
      <p:graphicFrame>
        <p:nvGraphicFramePr>
          <p:cNvPr id="873476" name="Object 4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3761797"/>
              </p:ext>
            </p:extLst>
          </p:nvPr>
        </p:nvGraphicFramePr>
        <p:xfrm>
          <a:off x="2667000" y="1883477"/>
          <a:ext cx="3276600" cy="3296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072440" imgH="1189800" progId="Visio.Drawing.6">
                  <p:embed/>
                </p:oleObj>
              </mc:Choice>
              <mc:Fallback>
                <p:oleObj name="VISIO" r:id="rId6" imgW="1072440" imgH="118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83477"/>
                        <a:ext cx="3276600" cy="3296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74656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FSM in </a:t>
            </a:r>
            <a:r>
              <a:rPr lang="en-US" dirty="0" err="1"/>
              <a:t>SystemVerilog</a:t>
            </a:r>
            <a:endParaRPr lang="en-US" dirty="0"/>
          </a:p>
        </p:txBody>
      </p:sp>
      <p:sp>
        <p:nvSpPr>
          <p:cNvPr id="874500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module divideby3FSM (input  logic </a:t>
            </a:r>
            <a:r>
              <a:rPr lang="en-US" sz="1200" dirty="0" err="1">
                <a:latin typeface="Courier10 BT" pitchFamily="49" charset="0"/>
              </a:rPr>
              <a:t>clk</a:t>
            </a:r>
            <a:r>
              <a:rPr lang="en-US" sz="1200" dirty="0">
                <a:latin typeface="Courier10 BT" pitchFamily="49" charset="0"/>
              </a:rPr>
              <a:t>, 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            input  logic reset, 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            output logic q);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logic [1:0] {S0, S1, S2}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statetype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statetype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[1:0] state,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state register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dirty="0" err="1">
                <a:latin typeface="Courier10 BT" pitchFamily="49" charset="0"/>
              </a:rPr>
              <a:t>always_ff</a:t>
            </a:r>
            <a:r>
              <a:rPr lang="en-US" sz="1200" dirty="0">
                <a:latin typeface="Courier10 BT" pitchFamily="49" charset="0"/>
              </a:rPr>
              <a:t> @ (</a:t>
            </a:r>
            <a:r>
              <a:rPr lang="en-US" sz="1200" dirty="0" err="1">
                <a:latin typeface="Courier10 BT" pitchFamily="49" charset="0"/>
              </a:rPr>
              <a:t>posedge</a:t>
            </a:r>
            <a:r>
              <a:rPr lang="en-US" sz="1200" dirty="0">
                <a:latin typeface="Courier10 BT" pitchFamily="49" charset="0"/>
              </a:rPr>
              <a:t> </a:t>
            </a:r>
            <a:r>
              <a:rPr lang="en-US" sz="1200" dirty="0" err="1">
                <a:latin typeface="Courier10 BT" pitchFamily="49" charset="0"/>
              </a:rPr>
              <a:t>clk</a:t>
            </a:r>
            <a:r>
              <a:rPr lang="en-US" sz="1200" dirty="0">
                <a:latin typeface="Courier10 BT" pitchFamily="49" charset="0"/>
              </a:rPr>
              <a:t>, </a:t>
            </a:r>
            <a:r>
              <a:rPr lang="en-US" sz="1200" dirty="0" err="1">
                <a:latin typeface="Courier10 BT" pitchFamily="49" charset="0"/>
              </a:rPr>
              <a:t>posedge</a:t>
            </a:r>
            <a:r>
              <a:rPr lang="en-US" sz="1200" dirty="0">
                <a:latin typeface="Courier10 BT" pitchFamily="49" charset="0"/>
              </a:rPr>
              <a:t> reset)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if (reset) state &lt;=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else       state &lt;=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next state logic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dirty="0" err="1">
                <a:latin typeface="Courier10 BT" pitchFamily="49" charset="0"/>
              </a:rPr>
              <a:t>always_comb</a:t>
            </a: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case (state)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S0: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S1;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S1: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S2;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S2: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default: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</a:t>
            </a:r>
            <a:r>
              <a:rPr lang="en-US" sz="1200" dirty="0" err="1">
                <a:latin typeface="Courier10 BT" pitchFamily="49" charset="0"/>
              </a:rPr>
              <a:t>endcase</a:t>
            </a: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output logic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assign q = (state == S0);</a:t>
            </a:r>
          </a:p>
          <a:p>
            <a:pPr>
              <a:buFontTx/>
              <a:buNone/>
            </a:pPr>
            <a:r>
              <a:rPr lang="en-US" sz="1200" dirty="0" err="1">
                <a:latin typeface="Courier10 BT" pitchFamily="49" charset="0"/>
              </a:rPr>
              <a:t>endmodule</a:t>
            </a:r>
            <a:r>
              <a:rPr lang="en-US" sz="1200" dirty="0">
                <a:latin typeface="Courier10 BT" pitchFamily="49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600" y="4191002"/>
            <a:ext cx="3352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always blocks : one for next state logic and one for registers!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81200"/>
            <a:ext cx="2476500" cy="1981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352800" y="3200400"/>
            <a:ext cx="16002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24200" y="44196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48200" y="5943600"/>
            <a:ext cx="359834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Can combine within next state logic!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2895600" y="6019800"/>
            <a:ext cx="1752600" cy="108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200" y="5410200"/>
            <a:ext cx="379773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Can have begin/end within each state!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48000" y="5029200"/>
            <a:ext cx="1600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3767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module counter (input logic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          input logic  reset,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          output logic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logic [17:0] q;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@ 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if (reset)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q &lt;= 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 &lt;= 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else if (q &lt; 56819)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q &lt;= q + 1;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 &lt;= 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end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2656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Modules</a:t>
            </a:r>
          </a:p>
        </p:txBody>
      </p:sp>
      <p:sp>
        <p:nvSpPr>
          <p:cNvPr id="875524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2:1 mux: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mux2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#(parameter width = 8)  // name and default value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(input  logic [width-1:0] d0, d1,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input  logic             s,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output logic [width-1:0]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y = s ? d1 : d0; 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r>
              <a:rPr lang="en-US" sz="1800" dirty="0">
                <a:latin typeface="Courier New" pitchFamily="49" charset="0"/>
              </a:rPr>
              <a:t> 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Instance with 8-bit bus width (uses default):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mux2 mux1(d0, d1, s, out);</a:t>
            </a:r>
            <a:endParaRPr lang="en-US" dirty="0"/>
          </a:p>
          <a:p>
            <a:pPr>
              <a:buFontTx/>
              <a:buNone/>
            </a:pPr>
            <a:endParaRPr lang="en-US" sz="1400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Instance with 12-bit bus width: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mux2 #(12) </a:t>
            </a:r>
            <a:r>
              <a:rPr lang="en-US" sz="1800" dirty="0" err="1">
                <a:latin typeface="Courier New" pitchFamily="49" charset="0"/>
              </a:rPr>
              <a:t>lowmux</a:t>
            </a:r>
            <a:r>
              <a:rPr lang="en-US" sz="1800" dirty="0">
                <a:latin typeface="Courier New" pitchFamily="49" charset="0"/>
              </a:rPr>
              <a:t>(d0, d1, s, out); </a:t>
            </a:r>
          </a:p>
        </p:txBody>
      </p:sp>
    </p:spTree>
    <p:extLst>
      <p:ext uri="{BB962C8B-B14F-4D97-AF65-F5344CB8AC3E}">
        <p14:creationId xmlns:p14="http://schemas.microsoft.com/office/powerpoint/2010/main" val="41627675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725E-2495-2442-BD2C-30CE2F7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D319-B603-1140-AFB6-36B59E82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You will also need a text editor and how to use it well</a:t>
            </a:r>
          </a:p>
          <a:p>
            <a:pPr lvl="1"/>
            <a:r>
              <a:rPr lang="en-US" sz="1800" dirty="0"/>
              <a:t>Try to avoid simple ones like Notepad.</a:t>
            </a:r>
          </a:p>
          <a:p>
            <a:r>
              <a:rPr lang="en-US" sz="1800" dirty="0"/>
              <a:t>A really good one is Microsoft’s Visual Studio Code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code.visualstudio.com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B1C9-636C-5248-8BC8-F02F8049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40" y="3318679"/>
            <a:ext cx="4848447" cy="30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3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F5E3-15D3-414A-B6C9-5BA7FF79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to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89F3-8854-DE47-911D-C2DD4C5A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, like most EDA pieces of software, use Tool Control Language (</a:t>
            </a:r>
            <a:r>
              <a:rPr lang="en-US" dirty="0" err="1"/>
              <a:t>Tcl</a:t>
            </a:r>
            <a:r>
              <a:rPr lang="en-US" dirty="0"/>
              <a:t>) to run stuff.</a:t>
            </a:r>
          </a:p>
          <a:p>
            <a:r>
              <a:rPr lang="en-US" dirty="0" err="1"/>
              <a:t>Tcl</a:t>
            </a:r>
            <a:r>
              <a:rPr lang="en-US" dirty="0"/>
              <a:t> is a free interface introduced by John </a:t>
            </a:r>
            <a:r>
              <a:rPr lang="en-US" dirty="0" err="1"/>
              <a:t>Ousterhout</a:t>
            </a:r>
            <a:r>
              <a:rPr lang="en-US" dirty="0"/>
              <a:t> and has been popular for a long time.</a:t>
            </a:r>
          </a:p>
          <a:p>
            <a:r>
              <a:rPr lang="en-US" dirty="0"/>
              <a:t>Unfortunately, I do not see most EDA tools going away from using it, so I would recommend learning what you need to be successful.</a:t>
            </a:r>
          </a:p>
          <a:p>
            <a:r>
              <a:rPr lang="en-US" dirty="0"/>
              <a:t>All scripts run through the </a:t>
            </a:r>
            <a:r>
              <a:rPr lang="en-US" dirty="0" err="1"/>
              <a:t>Tcl</a:t>
            </a:r>
            <a:r>
              <a:rPr lang="en-US" dirty="0"/>
              <a:t> file called a DO file.</a:t>
            </a:r>
          </a:p>
          <a:p>
            <a:pPr lvl="1"/>
            <a:r>
              <a:rPr lang="en-US" dirty="0"/>
              <a:t>Always use a DO file!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331F3-AAB9-FB4F-BD54-4A090AEC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4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2" y="214315"/>
            <a:ext cx="7953375" cy="1462087"/>
          </a:xfrm>
        </p:spPr>
        <p:txBody>
          <a:bodyPr/>
          <a:lstStyle/>
          <a:p>
            <a:r>
              <a:rPr lang="en-US" dirty="0" err="1"/>
              <a:t>Tcl</a:t>
            </a:r>
            <a:r>
              <a:rPr lang="en-US" dirty="0"/>
              <a:t> (</a:t>
            </a:r>
            <a:r>
              <a:rPr lang="en-US" sz="3600" dirty="0"/>
              <a:t>Tool Command Language</a:t>
            </a:r>
            <a:r>
              <a:rPr lang="en-US" dirty="0"/>
              <a:t>) history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in late 1980s by John </a:t>
            </a:r>
            <a:r>
              <a:rPr lang="en-US" dirty="0" err="1"/>
              <a:t>Ousterhout</a:t>
            </a:r>
            <a:r>
              <a:rPr lang="en-US" dirty="0"/>
              <a:t> at UC Berkeley</a:t>
            </a:r>
          </a:p>
          <a:p>
            <a:pPr lvl="1"/>
            <a:r>
              <a:rPr lang="en-US" dirty="0"/>
              <a:t>If you took my ECEN 4303 class, you used Magic, which was also written by John </a:t>
            </a:r>
            <a:r>
              <a:rPr lang="en-US" dirty="0" err="1"/>
              <a:t>Ousterhout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John was also a Professor at Berkeley, but later moved to be Chief Technology Office at Sun Microsystems</a:t>
            </a:r>
          </a:p>
          <a:p>
            <a:r>
              <a:rPr lang="en-US" dirty="0"/>
              <a:t>As stated earlier, </a:t>
            </a:r>
            <a:r>
              <a:rPr lang="en-US" dirty="0" err="1"/>
              <a:t>Tcl</a:t>
            </a:r>
            <a:r>
              <a:rPr lang="en-US" dirty="0"/>
              <a:t> is the main staple for most tools, because it can work with tools that have already have a graphical user interface (GUI).</a:t>
            </a:r>
          </a:p>
          <a:p>
            <a:pPr lvl="1"/>
            <a:r>
              <a:rPr lang="en-US" dirty="0"/>
              <a:t>That is, higher-level programs can interface </a:t>
            </a:r>
            <a:r>
              <a:rPr lang="en-US" dirty="0" err="1"/>
              <a:t>Tcl</a:t>
            </a:r>
            <a:r>
              <a:rPr lang="en-US" dirty="0"/>
              <a:t> as well as the “</a:t>
            </a:r>
            <a:r>
              <a:rPr lang="en-US" i="1" dirty="0"/>
              <a:t>wish</a:t>
            </a:r>
            <a:r>
              <a:rPr lang="en-US" dirty="0"/>
              <a:t>” interface for GUIs.</a:t>
            </a:r>
          </a:p>
          <a:p>
            <a:pPr lvl="1"/>
            <a:r>
              <a:rPr lang="en-US" dirty="0"/>
              <a:t>It</a:t>
            </a:r>
            <a:r>
              <a:rPr lang="fr-FR" dirty="0"/>
              <a:t>’</a:t>
            </a:r>
            <a:r>
              <a:rPr lang="en-US" dirty="0"/>
              <a:t>s a win-win not to mention it has a built-in interpreter.</a:t>
            </a:r>
          </a:p>
          <a:p>
            <a:r>
              <a:rPr lang="en-US" dirty="0"/>
              <a:t>Disclaimer:  I had no original formal training on </a:t>
            </a:r>
            <a:r>
              <a:rPr lang="en-US" dirty="0" err="1"/>
              <a:t>Tcl</a:t>
            </a:r>
            <a:r>
              <a:rPr lang="en-US" dirty="0"/>
              <a:t>; I just had to learn it and I am not an advanced user by any stretch of the imagination, but I know enough to make me dangerous.</a:t>
            </a:r>
          </a:p>
          <a:p>
            <a:pPr lvl="1"/>
            <a:r>
              <a:rPr lang="en-US" dirty="0"/>
              <a:t>It is probably advisable just to try things.</a:t>
            </a:r>
          </a:p>
          <a:p>
            <a:pPr lvl="1"/>
            <a:r>
              <a:rPr lang="en-US" dirty="0"/>
              <a:t>See document on </a:t>
            </a:r>
            <a:r>
              <a:rPr lang="en-US" dirty="0" err="1"/>
              <a:t>Cavnas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96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Language Approach</a:t>
            </a: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 flipH="1">
            <a:off x="457200" y="1674815"/>
            <a:ext cx="7696200" cy="992187"/>
            <a:chOff x="288" y="912"/>
            <a:chExt cx="4848" cy="625"/>
          </a:xfrm>
        </p:grpSpPr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336" y="1152"/>
              <a:ext cx="4753" cy="385"/>
            </a:xfrm>
            <a:custGeom>
              <a:avLst/>
              <a:gdLst>
                <a:gd name="T0" fmla="*/ 0 w 4753"/>
                <a:gd name="T1" fmla="*/ 0 h 385"/>
                <a:gd name="T2" fmla="*/ 419 w 4753"/>
                <a:gd name="T3" fmla="*/ 0 h 385"/>
                <a:gd name="T4" fmla="*/ 559 w 4753"/>
                <a:gd name="T5" fmla="*/ 77 h 385"/>
                <a:gd name="T6" fmla="*/ 4472 w 4753"/>
                <a:gd name="T7" fmla="*/ 77 h 385"/>
                <a:gd name="T8" fmla="*/ 4472 w 4753"/>
                <a:gd name="T9" fmla="*/ 0 h 385"/>
                <a:gd name="T10" fmla="*/ 4752 w 4753"/>
                <a:gd name="T11" fmla="*/ 192 h 385"/>
                <a:gd name="T12" fmla="*/ 4472 w 4753"/>
                <a:gd name="T13" fmla="*/ 384 h 385"/>
                <a:gd name="T14" fmla="*/ 4472 w 4753"/>
                <a:gd name="T15" fmla="*/ 307 h 385"/>
                <a:gd name="T16" fmla="*/ 559 w 4753"/>
                <a:gd name="T17" fmla="*/ 307 h 385"/>
                <a:gd name="T18" fmla="*/ 419 w 4753"/>
                <a:gd name="T19" fmla="*/ 384 h 385"/>
                <a:gd name="T20" fmla="*/ 0 w 4753"/>
                <a:gd name="T21" fmla="*/ 384 h 385"/>
                <a:gd name="T22" fmla="*/ 280 w 4753"/>
                <a:gd name="T23" fmla="*/ 192 h 385"/>
                <a:gd name="T24" fmla="*/ 0 w 4753"/>
                <a:gd name="T25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3" h="385">
                  <a:moveTo>
                    <a:pt x="0" y="0"/>
                  </a:moveTo>
                  <a:lnTo>
                    <a:pt x="419" y="0"/>
                  </a:lnTo>
                  <a:lnTo>
                    <a:pt x="559" y="77"/>
                  </a:lnTo>
                  <a:lnTo>
                    <a:pt x="4472" y="77"/>
                  </a:lnTo>
                  <a:lnTo>
                    <a:pt x="4472" y="0"/>
                  </a:lnTo>
                  <a:lnTo>
                    <a:pt x="4752" y="192"/>
                  </a:lnTo>
                  <a:lnTo>
                    <a:pt x="4472" y="384"/>
                  </a:lnTo>
                  <a:lnTo>
                    <a:pt x="4472" y="307"/>
                  </a:lnTo>
                  <a:lnTo>
                    <a:pt x="559" y="307"/>
                  </a:lnTo>
                  <a:lnTo>
                    <a:pt x="419" y="384"/>
                  </a:lnTo>
                  <a:lnTo>
                    <a:pt x="0" y="384"/>
                  </a:lnTo>
                  <a:lnTo>
                    <a:pt x="280" y="19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A2C1FE">
                    <a:gamma/>
                    <a:shade val="69804"/>
                    <a:invGamma/>
                  </a:srgbClr>
                </a:gs>
                <a:gs pos="100000">
                  <a:srgbClr val="A2C1FE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1656" y="912"/>
              <a:ext cx="24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latin typeface="Times New Roman" charset="0"/>
                </a:rPr>
                <a:t>Program size, complexity, reuse</a:t>
              </a: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4560" y="912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288" y="912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Symbol" charset="0"/>
                </a:rPr>
                <a:t>0</a:t>
              </a:r>
            </a:p>
          </p:txBody>
        </p:sp>
      </p:grp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81002" y="3810002"/>
            <a:ext cx="518064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Use </a:t>
            </a:r>
            <a:r>
              <a:rPr lang="en-US" sz="2000" b="1" dirty="0" err="1"/>
              <a:t>Tcl</a:t>
            </a:r>
            <a:r>
              <a:rPr lang="en-US" sz="2000" b="1" dirty="0"/>
              <a:t> for scripting, C or C++ for large things.</a:t>
            </a:r>
          </a:p>
          <a:p>
            <a:endParaRPr lang="en-US" sz="2000" b="1" dirty="0"/>
          </a:p>
          <a:p>
            <a:r>
              <a:rPr lang="en-US" sz="2000" b="1" dirty="0"/>
              <a:t>Goals for </a:t>
            </a:r>
            <a:r>
              <a:rPr lang="en-US" sz="2000" b="1" dirty="0" err="1"/>
              <a:t>Tcl</a:t>
            </a:r>
            <a:r>
              <a:rPr lang="en-US" sz="2000" b="1" dirty="0"/>
              <a:t>:</a:t>
            </a:r>
          </a:p>
          <a:p>
            <a:endParaRPr lang="en-US" sz="2000" b="1" dirty="0"/>
          </a:p>
          <a:p>
            <a:r>
              <a:rPr lang="en-US" sz="2000" dirty="0"/>
              <a:t>1. Minimal syntax: easy to learn and type.</a:t>
            </a:r>
          </a:p>
          <a:p>
            <a:r>
              <a:rPr lang="en-US" sz="2000" dirty="0"/>
              <a:t>2. Minimal structure: make things play together.</a:t>
            </a:r>
          </a:p>
          <a:p>
            <a:r>
              <a:rPr lang="en-US" sz="2000" dirty="0"/>
              <a:t>3. Simple interfaces to C/C++: extensibility. </a:t>
            </a:r>
          </a:p>
          <a:p>
            <a:r>
              <a:rPr lang="en-US" sz="2000" dirty="0"/>
              <a:t>	This is the Key Feature for us! 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533400" y="2803525"/>
            <a:ext cx="434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3810000" y="3184525"/>
            <a:ext cx="42672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533400" y="2803525"/>
            <a:ext cx="43434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latin typeface="Times New Roman" charset="0"/>
              </a:rPr>
              <a:t>C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810000" y="2803525"/>
            <a:ext cx="42672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 err="1">
                <a:solidFill>
                  <a:schemeClr val="accent2"/>
                </a:solidFill>
                <a:latin typeface="Times New Roman" charset="0"/>
              </a:rPr>
              <a:t>Tcl</a:t>
            </a:r>
            <a:endParaRPr lang="en-US" sz="2000" b="1" dirty="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2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334000" cy="4525963"/>
          </a:xfrm>
        </p:spPr>
        <p:txBody>
          <a:bodyPr>
            <a:normAutofit/>
          </a:bodyPr>
          <a:lstStyle/>
          <a:p>
            <a:r>
              <a:rPr lang="en-US" dirty="0"/>
              <a:t>Silly SV</a:t>
            </a:r>
          </a:p>
          <a:p>
            <a:pPr lvl="1"/>
            <a:r>
              <a:rPr lang="en-US" dirty="0"/>
              <a:t>Try the silly SV HDL and DO file</a:t>
            </a:r>
          </a:p>
          <a:p>
            <a:r>
              <a:rPr lang="en-US" dirty="0"/>
              <a:t>My videos</a:t>
            </a:r>
          </a:p>
          <a:p>
            <a:pPr lvl="1"/>
            <a:r>
              <a:rPr lang="en-US" dirty="0"/>
              <a:t>on my YouTube channel (</a:t>
            </a:r>
            <a:r>
              <a:rPr lang="en-US" dirty="0">
                <a:hlinkClick r:id="rId2"/>
              </a:rPr>
              <a:t>https://www.youtube.com/user/jlstine</a:t>
            </a:r>
            <a:r>
              <a:rPr lang="en-US" dirty="0"/>
              <a:t>).</a:t>
            </a:r>
          </a:p>
          <a:p>
            <a:r>
              <a:rPr lang="en-US" dirty="0"/>
              <a:t>Experience, experience, experience</a:t>
            </a:r>
          </a:p>
          <a:p>
            <a:pPr lvl="1"/>
            <a:r>
              <a:rPr lang="en-US" dirty="0"/>
              <a:t>No exchanges, substitutes or refunds!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pic>
        <p:nvPicPr>
          <p:cNvPr id="46082" name="Picture 2" descr="Fingers Clipart Point At You - Girl Pointing Clip Art, HD Png Download -  3181x4472(#1193784) - PngFind">
            <a:extLst>
              <a:ext uri="{FF2B5EF4-FFF2-40B4-BE49-F238E27FC236}">
                <a16:creationId xmlns:a16="http://schemas.microsoft.com/office/drawing/2014/main" id="{E50DF030-C2C1-F043-9085-2B144B79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2" y="2362202"/>
            <a:ext cx="1909991" cy="278283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5577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Again, you will need a good text editor for this class.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Again, there is no right answer – I firmly feel that the </a:t>
            </a:r>
            <a:r>
              <a:rPr lang="en-US" b="1" dirty="0"/>
              <a:t>best</a:t>
            </a:r>
            <a:r>
              <a:rPr lang="en-US" dirty="0"/>
              <a:t> text editor is one you feel comfortable with.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Here are some suggestions: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Microsoft Visual Studio Code (</a:t>
            </a:r>
            <a:r>
              <a:rPr lang="en-US" dirty="0">
                <a:hlinkClick r:id="rId2"/>
              </a:rPr>
              <a:t>https://code.visualstudio.com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Notepad++ (Windows) (</a:t>
            </a:r>
            <a:r>
              <a:rPr lang="en-US" dirty="0">
                <a:hlinkClick r:id="rId3"/>
              </a:rPr>
              <a:t>https://notepad-plus-plus.org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Emacs</a:t>
            </a:r>
            <a:r>
              <a:rPr lang="en-US" dirty="0"/>
              <a:t> (all platforms) (</a:t>
            </a:r>
            <a:r>
              <a:rPr lang="en-US" dirty="0">
                <a:hlinkClick r:id="rId4"/>
              </a:rPr>
              <a:t>http://www.gnu.org/software/emacs/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VIM/VI (all platforms) (</a:t>
            </a:r>
            <a:r>
              <a:rPr lang="en-US" dirty="0">
                <a:hlinkClick r:id="rId5"/>
              </a:rPr>
              <a:t>http://www.vim.org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Atom (</a:t>
            </a:r>
            <a:r>
              <a:rPr lang="en-US" dirty="0">
                <a:hlinkClick r:id="rId6"/>
              </a:rPr>
              <a:t>https://atom.io)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Sublime Text (all platforms) (</a:t>
            </a:r>
            <a:r>
              <a:rPr lang="en-US" dirty="0">
                <a:hlinkClick r:id="rId7"/>
              </a:rPr>
              <a:t>http://www.sublimetext.com)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Editors</a:t>
            </a:r>
          </a:p>
        </p:txBody>
      </p:sp>
    </p:spTree>
    <p:extLst>
      <p:ext uri="{BB962C8B-B14F-4D97-AF65-F5344CB8AC3E}">
        <p14:creationId xmlns:p14="http://schemas.microsoft.com/office/powerpoint/2010/main" val="55727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54FE-102F-EC44-8A04-D3935CC9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MGC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217F-4D95-1247-9E25-A2AA5B5E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has been around since I was an early graduate student, and it is an amazing piece of software.</a:t>
            </a:r>
          </a:p>
          <a:p>
            <a:r>
              <a:rPr lang="en-US" dirty="0"/>
              <a:t>It was previously owned by Mentor Graphics Corporation (MGC) but now is owned by Siemens.</a:t>
            </a:r>
          </a:p>
          <a:p>
            <a:r>
              <a:rPr lang="en-US" dirty="0"/>
              <a:t>It can do many things but also be complicated with many features.</a:t>
            </a:r>
          </a:p>
          <a:p>
            <a:r>
              <a:rPr lang="en-US" dirty="0"/>
              <a:t>I put the Windows 64 </a:t>
            </a:r>
            <a:r>
              <a:rPr lang="en-US" dirty="0" err="1"/>
              <a:t>ModelSim</a:t>
            </a:r>
            <a:r>
              <a:rPr lang="en-US" dirty="0"/>
              <a:t> SE version on Canvas – let me know if you need the Linux version.</a:t>
            </a:r>
          </a:p>
          <a:p>
            <a:r>
              <a:rPr lang="en-US" dirty="0"/>
              <a:t>You will need Parallels Desktop for Mac OS X Student Edition if you have a Mac.</a:t>
            </a:r>
          </a:p>
          <a:p>
            <a:pPr lvl="1"/>
            <a:r>
              <a:rPr lang="en-US" dirty="0"/>
              <a:t>I wish there was another solution here, but it is, what it is.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https://www.parallels.com/landingpage/pd/education/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05EC-A134-624B-8606-FD756C0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6228-3DEE-A64F-B621-ECD36745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47ED-7118-ED43-9C86-D78A88D1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simulations are run from the terminal.</a:t>
            </a:r>
          </a:p>
          <a:p>
            <a:pPr lvl="1"/>
            <a:r>
              <a:rPr lang="en-US" dirty="0">
                <a:hlinkClick r:id="rId2"/>
              </a:rPr>
              <a:t>https://devblogs.microsoft.com/commandline/windows-command-line-the-evolution-of-the-windows-command-line/</a:t>
            </a:r>
            <a:r>
              <a:rPr lang="en-US" dirty="0"/>
              <a:t> </a:t>
            </a:r>
          </a:p>
          <a:p>
            <a:r>
              <a:rPr lang="en-US" dirty="0"/>
              <a:t>You can get to the terminal or command prompt by typing “</a:t>
            </a:r>
            <a:r>
              <a:rPr lang="en-US" dirty="0" err="1"/>
              <a:t>cmd</a:t>
            </a:r>
            <a:r>
              <a:rPr lang="en-US" dirty="0"/>
              <a:t>” in the box on the lower left-hand side of the Windows screen.</a:t>
            </a:r>
          </a:p>
          <a:p>
            <a:r>
              <a:rPr lang="en-US" dirty="0"/>
              <a:t>It should also work if you use the Power Shell</a:t>
            </a:r>
          </a:p>
          <a:p>
            <a:pPr lvl="1"/>
            <a:r>
              <a:rPr lang="en-US" dirty="0"/>
              <a:t>I would think theoretically it should work with the Windows Subsystem for Linux (WSL) but have not tried it, as well.</a:t>
            </a:r>
          </a:p>
          <a:p>
            <a:pPr lvl="1"/>
            <a:r>
              <a:rPr lang="en-US" dirty="0">
                <a:hlinkClick r:id="rId3"/>
              </a:rPr>
              <a:t>https://docs.microsoft.com/en-us/windows/wsl/about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2EAAB-CBD3-7C4C-9419-4D0BFB0C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7296</TotalTime>
  <Words>4986</Words>
  <Application>Microsoft Macintosh PowerPoint</Application>
  <PresentationFormat>On-screen Show (4:3)</PresentationFormat>
  <Paragraphs>798</Paragraphs>
  <Slides>63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Cambria Math</vt:lpstr>
      <vt:lpstr>Courier</vt:lpstr>
      <vt:lpstr>Courier New</vt:lpstr>
      <vt:lpstr>Courier10 BT</vt:lpstr>
      <vt:lpstr>Symbol</vt:lpstr>
      <vt:lpstr>Times</vt:lpstr>
      <vt:lpstr>Times New Roman</vt:lpstr>
      <vt:lpstr>osu_template</vt:lpstr>
      <vt:lpstr>VISIO</vt:lpstr>
      <vt:lpstr>Visio</vt:lpstr>
      <vt:lpstr>SystemVerilog (SV)</vt:lpstr>
      <vt:lpstr>Acknowledgement</vt:lpstr>
      <vt:lpstr>Logistics</vt:lpstr>
      <vt:lpstr>Advice</vt:lpstr>
      <vt:lpstr>Environmental Variables</vt:lpstr>
      <vt:lpstr>Text Editor</vt:lpstr>
      <vt:lpstr>Other Editors</vt:lpstr>
      <vt:lpstr>MGC ModelSim</vt:lpstr>
      <vt:lpstr>Terminal</vt:lpstr>
      <vt:lpstr>MGC ModelSim vsim window</vt:lpstr>
      <vt:lpstr>Coolness!</vt:lpstr>
      <vt:lpstr>Introduction</vt:lpstr>
      <vt:lpstr>HDL to Gates</vt:lpstr>
      <vt:lpstr>Gajski-Kuhn Y Diagram</vt:lpstr>
      <vt:lpstr>Synthesis</vt:lpstr>
      <vt:lpstr>SystemVerilog Modules</vt:lpstr>
      <vt:lpstr>SystemVerilog Syntax</vt:lpstr>
      <vt:lpstr>Verilog</vt:lpstr>
      <vt:lpstr>HDL Simulation</vt:lpstr>
      <vt:lpstr>HDL Synthesis</vt:lpstr>
      <vt:lpstr>SystemVerilog Syntax</vt:lpstr>
      <vt:lpstr>Structural Modeling - Hierarchy</vt:lpstr>
      <vt:lpstr>Bitwise Operators</vt:lpstr>
      <vt:lpstr>Reduction Operators and RTL</vt:lpstr>
      <vt:lpstr>Conditional Assignment</vt:lpstr>
      <vt:lpstr>Internal Variables</vt:lpstr>
      <vt:lpstr>ICYMI: Internal Variables</vt:lpstr>
      <vt:lpstr>Internal Variables</vt:lpstr>
      <vt:lpstr>Internal Variables</vt:lpstr>
      <vt:lpstr>Z: Floating Output</vt:lpstr>
      <vt:lpstr>Delays</vt:lpstr>
      <vt:lpstr>Delays</vt:lpstr>
      <vt:lpstr>Sequential Logic</vt:lpstr>
      <vt:lpstr>Two Datapath Types</vt:lpstr>
      <vt:lpstr>Timing : DFF vs. transparent latch</vt:lpstr>
      <vt:lpstr>Always Statement (from Verilog)</vt:lpstr>
      <vt:lpstr>D Flip-Flop</vt:lpstr>
      <vt:lpstr>Re-use</vt:lpstr>
      <vt:lpstr>Structural vs. RTL</vt:lpstr>
      <vt:lpstr>D Flip-Flop using RTL constructs</vt:lpstr>
      <vt:lpstr>Resettable D Flip-Flop</vt:lpstr>
      <vt:lpstr>Resettable D Flip-Flop</vt:lpstr>
      <vt:lpstr>D Flip-Flop with Enable</vt:lpstr>
      <vt:lpstr>Latch</vt:lpstr>
      <vt:lpstr>Comparator</vt:lpstr>
      <vt:lpstr>D Flip-Flop with Enable</vt:lpstr>
      <vt:lpstr>Behavioral Coding</vt:lpstr>
      <vt:lpstr>Behavioral Coding</vt:lpstr>
      <vt:lpstr>Combinational Logic using always</vt:lpstr>
      <vt:lpstr>Combinational Logic using case</vt:lpstr>
      <vt:lpstr>Combinational Logic using case</vt:lpstr>
      <vt:lpstr>Combinational Logic using casez</vt:lpstr>
      <vt:lpstr>Blocking vs. Nonblocking Assignment</vt:lpstr>
      <vt:lpstr>Rules for Signal Assignment</vt:lpstr>
      <vt:lpstr>Finite State Machines (FSMs)</vt:lpstr>
      <vt:lpstr>FSM Example: Divide by 3</vt:lpstr>
      <vt:lpstr>FSM in SystemVerilog</vt:lpstr>
      <vt:lpstr>Counters</vt:lpstr>
      <vt:lpstr>Parameterized Modules</vt:lpstr>
      <vt:lpstr>Interfacing to Simulation</vt:lpstr>
      <vt:lpstr>Tcl (Tool Command Language) history</vt:lpstr>
      <vt:lpstr>Two Language Approach</vt:lpstr>
      <vt:lpstr>Links</vt:lpstr>
    </vt:vector>
  </TitlesOfParts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2151</cp:revision>
  <cp:lastPrinted>2022-01-13T16:18:31Z</cp:lastPrinted>
  <dcterms:created xsi:type="dcterms:W3CDTF">2011-01-27T02:44:09Z</dcterms:created>
  <dcterms:modified xsi:type="dcterms:W3CDTF">2022-08-04T15:12:41Z</dcterms:modified>
</cp:coreProperties>
</file>